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389" r:id="rId3"/>
    <p:sldId id="420" r:id="rId4"/>
    <p:sldId id="411" r:id="rId5"/>
    <p:sldId id="412" r:id="rId6"/>
    <p:sldId id="413" r:id="rId7"/>
    <p:sldId id="414" r:id="rId8"/>
    <p:sldId id="417" r:id="rId9"/>
    <p:sldId id="418" r:id="rId10"/>
    <p:sldId id="419" r:id="rId11"/>
    <p:sldId id="344" r:id="rId12"/>
    <p:sldId id="346" r:id="rId13"/>
    <p:sldId id="357" r:id="rId14"/>
    <p:sldId id="369" r:id="rId15"/>
    <p:sldId id="354" r:id="rId16"/>
    <p:sldId id="370" r:id="rId17"/>
    <p:sldId id="372" r:id="rId18"/>
    <p:sldId id="404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8355B2B-188A-7ECA-743F-250CB87CA030}" name="Soraia Da Costa Batista" initials="MOU" userId="Soraia Da Costa Batista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Rabe" initials="PR" lastIdx="11" clrIdx="0">
    <p:extLst>
      <p:ext uri="{19B8F6BF-5375-455C-9EA6-DF929625EA0E}">
        <p15:presenceInfo xmlns:p15="http://schemas.microsoft.com/office/powerpoint/2012/main" userId="Paul Rabe" providerId="None"/>
      </p:ext>
    </p:extLst>
  </p:cmAuthor>
  <p:cmAuthor id="2" name="Franziska Görlitz" initials="FG" lastIdx="7" clrIdx="1">
    <p:extLst>
      <p:ext uri="{19B8F6BF-5375-455C-9EA6-DF929625EA0E}">
        <p15:presenceInfo xmlns:p15="http://schemas.microsoft.com/office/powerpoint/2012/main" userId="Franziska Görlit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93FB"/>
    <a:srgbClr val="5597D3"/>
    <a:srgbClr val="3E85C6"/>
    <a:srgbClr val="5E96FF"/>
    <a:srgbClr val="4797D0"/>
    <a:srgbClr val="FFFFFF"/>
    <a:srgbClr val="FDE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83896"/>
  </p:normalViewPr>
  <p:slideViewPr>
    <p:cSldViewPr snapToGrid="0" snapToObjects="1">
      <p:cViewPr varScale="1">
        <p:scale>
          <a:sx n="89" d="100"/>
          <a:sy n="89" d="100"/>
        </p:scale>
        <p:origin x="1896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2-21T08:57:13.752" idx="3">
    <p:pos x="282" y="282"/>
    <p:text>Können wir zu diesem Erhebungsverfahren etwas sagen?</p:text>
    <p:extLst>
      <p:ext uri="{C676402C-5697-4E1C-873F-D02D1690AC5C}">
        <p15:threadingInfo xmlns:p15="http://schemas.microsoft.com/office/powerpoint/2012/main" timeZoneBias="-60"/>
      </p:ext>
    </p:extLst>
  </p:cm>
  <p:cm authorId="2" dt="2024-02-21T14:20:14.826" idx="2">
    <p:pos x="282" y="418"/>
    <p:text>Ne, deswegen hab ich überlegt es wegzulassen</p:text>
    <p:extLst>
      <p:ext uri="{C676402C-5697-4E1C-873F-D02D1690AC5C}">
        <p15:threadingInfo xmlns:p15="http://schemas.microsoft.com/office/powerpoint/2012/main" timeZoneBias="-60">
          <p15:parentCm authorId="1" idx="3"/>
        </p15:threadingInfo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377D7-A413-DE47-8B4B-38C397D96262}" type="datetimeFigureOut">
              <a:rPr lang="de-DE" smtClean="0"/>
              <a:t>21.02.24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605D5-CB27-3D4E-9971-52DEAE75E5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564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605D5-CB27-3D4E-9971-52DEAE75E56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146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605D5-CB27-3D4E-9971-52DEAE75E56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674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605D5-CB27-3D4E-9971-52DEAE75E56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670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605D5-CB27-3D4E-9971-52DEAE75E560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09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605D5-CB27-3D4E-9971-52DEAE75E560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9112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605D5-CB27-3D4E-9971-52DEAE75E560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19038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605D5-CB27-3D4E-9971-52DEAE75E560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331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605D5-CB27-3D4E-9971-52DEAE75E560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5361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Erhebungsverfahren: CAWI im Online Access Panel auf Best-</a:t>
            </a:r>
            <a:r>
              <a:rPr lang="de-DE" sz="1200" dirty="0" err="1"/>
              <a:t>Effort</a:t>
            </a:r>
            <a:r>
              <a:rPr lang="de-DE" sz="1200" dirty="0"/>
              <a:t>-Basis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605D5-CB27-3D4E-9971-52DEAE75E56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719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605D5-CB27-3D4E-9971-52DEAE75E56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281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605D5-CB27-3D4E-9971-52DEAE75E56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0087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605D5-CB27-3D4E-9971-52DEAE75E56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493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605D5-CB27-3D4E-9971-52DEAE75E56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6544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605D5-CB27-3D4E-9971-52DEAE75E56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3163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605D5-CB27-3D4E-9971-52DEAE75E56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994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605D5-CB27-3D4E-9971-52DEAE75E56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9876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455EBD-BA64-064E-AE4D-D9E4379F1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1823EFB-537E-DE4F-9A94-4E6FD3DBA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F2C847-FA76-BC46-A9B4-E055D680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B21D-3F8E-C24E-BDF0-BE69AC2FE5FE}" type="datetime1">
              <a:rPr lang="de-DE" smtClean="0"/>
              <a:t>21.02.24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58F87A-7A8E-6A4E-AD46-2A880D3E7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www.freiheitsrechte.org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CB5EA2-0615-3F4A-8575-D5C0C3E62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088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DC2C40-CAE7-B145-A994-9F0521D4C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7C67A08-3C7F-D344-9AF0-E2AA4D842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ED877C-B213-714C-A5E0-183E61B5D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7786-EA45-994F-A630-EB94A6E68009}" type="datetime1">
              <a:rPr lang="de-DE" smtClean="0"/>
              <a:t>21.02.24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830B0D-E798-F04D-92C1-C91DA07C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www.freiheitsrechte.org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50E5ED-2962-CB4B-818F-3D62F0689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30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1AC0169-363D-4C47-9892-16C3973612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443A29B-122C-6442-ADD9-22258C426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BCF25D-3F03-E34F-BB06-CB92FC578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D3DB-6C2E-1C42-AD69-A795C2B325EB}" type="datetime1">
              <a:rPr lang="de-DE" smtClean="0"/>
              <a:t>21.02.24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908A3E-0494-114E-ABF3-BC706C7ED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www.freiheitsrechte.org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A5E5B5-BA3F-914D-AB1C-1600A5D79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746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DF98F5EE-2D7A-8B39-E3C1-0B4501CED60C}"/>
              </a:ext>
            </a:extLst>
          </p:cNvPr>
          <p:cNvSpPr/>
          <p:nvPr userDrawn="1"/>
        </p:nvSpPr>
        <p:spPr>
          <a:xfrm>
            <a:off x="0" y="0"/>
            <a:ext cx="12192000" cy="1490597"/>
          </a:xfrm>
          <a:prstGeom prst="rect">
            <a:avLst/>
          </a:prstGeom>
          <a:solidFill>
            <a:srgbClr val="5597D3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1437714-66E0-D243-89A1-22B1AB490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65034"/>
            <a:ext cx="10515600" cy="1325563"/>
          </a:xfrm>
        </p:spPr>
        <p:txBody>
          <a:bodyPr/>
          <a:lstStyle>
            <a:lvl1pPr>
              <a:defRPr>
                <a:ln w="12700">
                  <a:solidFill>
                    <a:srgbClr val="FFFFFF"/>
                  </a:solidFill>
                </a:ln>
                <a:solidFill>
                  <a:schemeClr val="bg1"/>
                </a:solidFill>
                <a:latin typeface="Dosis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5FE8DA-F389-9544-94B2-768EFF429CCD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lnSpc>
                <a:spcPct val="120000"/>
              </a:lnSpc>
              <a:defRPr b="0" i="0">
                <a:latin typeface="Dosis" pitchFamily="2" charset="77"/>
              </a:defRPr>
            </a:lvl1pPr>
            <a:lvl2pPr>
              <a:lnSpc>
                <a:spcPct val="120000"/>
              </a:lnSpc>
              <a:defRPr b="0" i="0">
                <a:latin typeface="Dosis" pitchFamily="2" charset="77"/>
              </a:defRPr>
            </a:lvl2pPr>
            <a:lvl3pPr>
              <a:lnSpc>
                <a:spcPct val="120000"/>
              </a:lnSpc>
              <a:defRPr b="0" i="0">
                <a:latin typeface="Dosis" pitchFamily="2" charset="77"/>
              </a:defRPr>
            </a:lvl3pPr>
            <a:lvl4pPr>
              <a:lnSpc>
                <a:spcPct val="120000"/>
              </a:lnSpc>
              <a:defRPr b="0" i="0">
                <a:latin typeface="Dosis" pitchFamily="2" charset="77"/>
              </a:defRPr>
            </a:lvl4pPr>
            <a:lvl5pPr>
              <a:lnSpc>
                <a:spcPct val="120000"/>
              </a:lnSpc>
              <a:defRPr b="0" i="0">
                <a:latin typeface="Dosis" pitchFamily="2" charset="77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BF22C3-FCF3-2741-AC08-6DAC2C423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23D1-B32C-5B4F-A3B1-934AB225FCB0}" type="datetime1">
              <a:rPr lang="de-DE" smtClean="0"/>
              <a:t>21.02.24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4E6D82-3803-C645-9B52-FA0933942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www.freiheitsrechte.org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350507-E81A-3349-A5AA-0BE0D7962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80F1647-73E4-1B31-B731-39A1439812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06837" y="423404"/>
            <a:ext cx="2515644" cy="507967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7EF5D95B-7290-F694-9159-7D8B571C6ED4}"/>
              </a:ext>
            </a:extLst>
          </p:cNvPr>
          <p:cNvSpPr txBox="1"/>
          <p:nvPr userDrawn="1"/>
        </p:nvSpPr>
        <p:spPr>
          <a:xfrm>
            <a:off x="9843587" y="841652"/>
            <a:ext cx="609420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DE" sz="1000" spc="50" dirty="0">
                <a:solidFill>
                  <a:schemeClr val="bg1">
                    <a:alpha val="80000"/>
                  </a:schemeClr>
                </a:solidFill>
                <a:latin typeface="Dosis" panose="02010503020202060003" pitchFamily="2" charset="77"/>
              </a:rPr>
              <a:t>FREIHEITSRECHTE.ORG</a:t>
            </a:r>
          </a:p>
        </p:txBody>
      </p:sp>
    </p:spTree>
    <p:extLst>
      <p:ext uri="{BB962C8B-B14F-4D97-AF65-F5344CB8AC3E}">
        <p14:creationId xmlns:p14="http://schemas.microsoft.com/office/powerpoint/2010/main" val="83150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CBD62-379E-9A42-AC0B-844241EE8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2BED2A-825F-8F47-90A3-57CECBE26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019922-6B50-5B47-8DBD-0CDCB49AF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3E3F-AFB0-B140-992E-47033661B180}" type="datetime1">
              <a:rPr lang="de-DE" smtClean="0"/>
              <a:t>21.02.24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014EBD-2F47-884B-8898-3399F2B2C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www.freiheitsrechte.org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A82FE2-B498-484C-8F54-F0C644294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47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5D1975-3912-BF49-95F8-23E76242E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6D5D18-FC3E-824E-95AA-3CE48475E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9A4D5E2-8C78-9D42-9D37-995ED93A8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1E0BAF2-B0FD-7C41-914D-33CE74079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3CDD-689A-744E-A491-7C0240E13735}" type="datetime1">
              <a:rPr lang="de-DE" smtClean="0"/>
              <a:t>21.02.24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51C132-8A93-A64C-9A7D-9F9099BE6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www.freiheitsrechte.org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E5DB7F-5501-054D-9457-7CEF1A193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566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946562-04C6-FD44-B27F-CBB72F82C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A20692E-7555-0642-95CD-73A3E11D5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589C16-DC17-5743-A952-367D0FAA5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99CA5C2-E9BC-444D-BC20-6DD00444FB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D45E4B1-BD38-FB4F-9A25-128051F99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D190686-7B19-5248-85D5-9263D8D97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BCDA-AB68-2C41-A7F6-AEEA7FBDC813}" type="datetime1">
              <a:rPr lang="de-DE" smtClean="0"/>
              <a:t>21.02.24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E0EE04-7566-4840-AC8B-5DF3AC7F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www.freiheitsrechte.org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245300C-4F69-714F-B57E-4A48FD38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68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C6FE6F-DFE3-474D-8097-A700CC62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556838D-FB28-B846-B417-32845670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C07E-2C4F-3E4E-A139-BAE3ADBD3C3A}" type="datetime1">
              <a:rPr lang="de-DE" smtClean="0"/>
              <a:t>21.02.24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ED19005-E548-5441-9C12-0042FA65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www.freiheitsrechte.org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6327144-FF20-AF46-8F62-95F67A65F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BE17536-F2C9-E344-A333-2BC394BE5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8310-EA32-BA46-8413-435F7A730891}" type="datetime1">
              <a:rPr lang="de-DE" smtClean="0"/>
              <a:t>21.02.24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0A45064-F822-9842-AAAC-CDB6A79C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www.freiheitsrechte.org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C41E42-B8BC-394B-B992-C8854EE34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68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C19F6D-65D1-984D-9653-D4C97AAD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9E5F78-FC42-4040-84C8-C729D4770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9D0F1DA-69B0-C74F-A078-96FB72786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8C1A84-FFB8-6A41-B136-E6A6E1958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E4C4-2563-9D48-BF25-852AE2271F52}" type="datetime1">
              <a:rPr lang="de-DE" smtClean="0"/>
              <a:t>21.02.24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53EADDF-FBB0-5A40-9D31-A6905DFE9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www.freiheitsrechte.org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4657596-B6B4-3543-AC8C-2109C0064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44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59B666-9885-A94F-85ED-5BF54DAC0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CF0AFAF-F54A-5E40-AB10-BB7356D90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1434D1B-F38E-FA42-988C-46CD0DFCD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A71EF0F-6B72-8B41-A611-60E08C986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8979-BE88-854C-959B-4FC695DCBCF9}" type="datetime1">
              <a:rPr lang="de-DE" smtClean="0"/>
              <a:t>21.02.24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755728-6D87-2B4D-8B02-9088086C6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www.freiheitsrechte.org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466E08-A262-C246-A9FA-6BCB987C8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18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770FC4E-D0C1-1043-8CF7-E3E606959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25F213-3A55-F540-ACB1-E3134B182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349825-7AA3-A647-9EFF-B1C098B412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854A5-D5E0-0F42-8033-B68A1FD469A2}" type="datetime1">
              <a:rPr lang="de-DE" smtClean="0"/>
              <a:t>21.02.24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F1553E-D21F-D445-884D-8C1BC30109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www.freiheitsrechte.org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6A8794-F4B4-E048-94EA-2F3272E57B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05AD6-D028-6146-B877-9F0410A568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124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A3884B80-D451-5D42-BB64-4F0317597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7000" b="1" dirty="0">
                <a:solidFill>
                  <a:schemeClr val="bg1"/>
                </a:solidFill>
                <a:latin typeface="Dosis" panose="02010503020202060003" pitchFamily="2" charset="77"/>
              </a:rPr>
              <a:t>A. DIE GFF – WER SIND WIR?</a:t>
            </a:r>
            <a:br>
              <a:rPr lang="de-DE" sz="7000" b="1" dirty="0">
                <a:solidFill>
                  <a:schemeClr val="bg1"/>
                </a:solidFill>
                <a:latin typeface="Dosis" panose="02010503020202060003" pitchFamily="2" charset="77"/>
              </a:rPr>
            </a:br>
            <a:endParaRPr lang="de-DE" sz="7000" b="1" dirty="0">
              <a:solidFill>
                <a:schemeClr val="bg1"/>
              </a:solidFill>
              <a:latin typeface="Dosis" panose="02010503020202060003" pitchFamily="2" charset="77"/>
            </a:endParaRPr>
          </a:p>
        </p:txBody>
      </p:sp>
      <p:pic>
        <p:nvPicPr>
          <p:cNvPr id="2" name="Grafik 1" descr="Ein Bild, das Schrift, Text, Electric Blue (Farbe), Logo enthält.&#10;&#10;Automatisch generierte Beschreibung">
            <a:extLst>
              <a:ext uri="{FF2B5EF4-FFF2-40B4-BE49-F238E27FC236}">
                <a16:creationId xmlns:a16="http://schemas.microsoft.com/office/drawing/2014/main" id="{7FC6FB42-4BA7-7F8A-4DFB-36FFFEF85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6387" y="1916369"/>
            <a:ext cx="7107182" cy="1983780"/>
          </a:xfrm>
          <a:prstGeom prst="rect">
            <a:avLst/>
          </a:prstGeom>
          <a:effectLst>
            <a:softEdge rad="98611"/>
          </a:effectLst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E60F8B3C-FE9B-4317-ACB8-834C7DF4F3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35954" y="2319996"/>
            <a:ext cx="5826605" cy="1176527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7236BDD0-AC58-23E5-D490-D03438ED9D70}"/>
              </a:ext>
            </a:extLst>
          </p:cNvPr>
          <p:cNvSpPr txBox="1"/>
          <p:nvPr/>
        </p:nvSpPr>
        <p:spPr>
          <a:xfrm>
            <a:off x="7632610" y="3496523"/>
            <a:ext cx="27915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DE" sz="1800" b="1" spc="50" dirty="0">
                <a:solidFill>
                  <a:srgbClr val="5597D3">
                    <a:alpha val="80000"/>
                  </a:srgbClr>
                </a:solidFill>
                <a:latin typeface="Dosis" panose="02010503020202060003" pitchFamily="2" charset="77"/>
              </a:rPr>
              <a:t>FREIHEITSRECHTE.ORG</a:t>
            </a:r>
          </a:p>
        </p:txBody>
      </p: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5A6A72B0-200E-7EBE-8237-569CE23A5929}"/>
              </a:ext>
            </a:extLst>
          </p:cNvPr>
          <p:cNvCxnSpPr/>
          <p:nvPr/>
        </p:nvCxnSpPr>
        <p:spPr>
          <a:xfrm>
            <a:off x="5908979" y="0"/>
            <a:ext cx="0" cy="6858000"/>
          </a:xfrm>
          <a:prstGeom prst="line">
            <a:avLst/>
          </a:prstGeom>
          <a:ln w="34925">
            <a:solidFill>
              <a:srgbClr val="5597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111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F7AD6-90D7-3E10-56F7-877906E9E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17" y="134291"/>
            <a:ext cx="10515600" cy="1325563"/>
          </a:xfrm>
        </p:spPr>
        <p:txBody>
          <a:bodyPr>
            <a:normAutofit/>
          </a:bodyPr>
          <a:lstStyle/>
          <a:p>
            <a:r>
              <a:rPr lang="de-DE" sz="3200" dirty="0">
                <a:latin typeface="Dosis" pitchFamily="2" charset="77"/>
              </a:rPr>
              <a:t>Befragung: Hinweisgeberschut</a:t>
            </a:r>
            <a:r>
              <a:rPr lang="de-DE" sz="3200" dirty="0"/>
              <a:t>z in der Polizei</a:t>
            </a:r>
            <a:endParaRPr lang="de-DE" sz="3200" dirty="0">
              <a:latin typeface="Dosis" pitchFamily="2" charset="77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2FE831-2985-3D93-6243-7A1F4BFA2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www.freiheitsrechte.org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234069-FBB8-6153-7CCC-EB0D5D8D6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10</a:t>
            </a:fld>
            <a:endParaRPr lang="de-DE"/>
          </a:p>
        </p:txBody>
      </p:sp>
      <p:pic>
        <p:nvPicPr>
          <p:cNvPr id="7" name="Grafik 6" descr="Ein Bild, das Schrift, Text, Electric Blue (Farbe), Logo enthält.&#10;&#10;Automatisch generierte Beschreibung">
            <a:extLst>
              <a:ext uri="{FF2B5EF4-FFF2-40B4-BE49-F238E27FC236}">
                <a16:creationId xmlns:a16="http://schemas.microsoft.com/office/drawing/2014/main" id="{B5931FAD-69EE-2D1C-6074-A03D4D5EE7B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2038" y="75211"/>
            <a:ext cx="4430381" cy="1211652"/>
          </a:xfrm>
          <a:prstGeom prst="rect">
            <a:avLst/>
          </a:prstGeom>
          <a:effectLst>
            <a:softEdge rad="187211"/>
          </a:effec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41493D-C67C-48AC-2DD0-2C2F2817A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3" y="1825625"/>
            <a:ext cx="11251094" cy="4351338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latin typeface="Dosis" pitchFamily="2" charset="77"/>
              </a:rPr>
              <a:t>       </a:t>
            </a:r>
            <a:r>
              <a:rPr lang="de-DE" sz="2400" b="1" dirty="0"/>
              <a:t>Die Erkenntnisse im Einzelnen</a:t>
            </a:r>
            <a:endParaRPr lang="de-DE" sz="2400" b="1" dirty="0">
              <a:latin typeface="Dosis" pitchFamily="2" charset="77"/>
            </a:endParaRP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400" dirty="0"/>
              <a:t> 49 Prozent der Befragten sind der Auffassung (12% voll, 37% eher), dass im Team zusammengehalten werden müsse, auch bei Fehlverhalten von Kolleg*innen (37% eher nicht, 8% gar nicht). </a:t>
            </a: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400" dirty="0"/>
              <a:t> 76 Prozent der Befragten (34% voll, 42% eher) stimmen überein, dass es im Polizeidienst auf Sekunden ankomme und es da schon einmal zu Fehlverhalten kommen könne. Dies werde viel zu oft aufgebauscht. 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EA6810E-9BBD-812B-2D3A-5466F3DA95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737" y="1936180"/>
            <a:ext cx="424070" cy="524508"/>
          </a:xfrm>
          <a:prstGeom prst="rect">
            <a:avLst/>
          </a:prstGeom>
          <a:effectLst>
            <a:softEdge rad="25400"/>
          </a:effectLst>
        </p:spPr>
      </p:pic>
    </p:spTree>
    <p:extLst>
      <p:ext uri="{BB962C8B-B14F-4D97-AF65-F5344CB8AC3E}">
        <p14:creationId xmlns:p14="http://schemas.microsoft.com/office/powerpoint/2010/main" val="213753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F8F36938-7C6C-E1DC-A2E5-86C8A2099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37122" y="5948351"/>
            <a:ext cx="2985974" cy="602937"/>
          </a:xfrm>
          <a:prstGeom prst="rect">
            <a:avLst/>
          </a:prstGeom>
        </p:spPr>
      </p:pic>
      <p:pic>
        <p:nvPicPr>
          <p:cNvPr id="7" name="Grafik 6" descr="Ein Bild, das Schrift, Text, Electric Blue (Farbe), Logo enthält.&#10;&#10;Automatisch generierte Beschreibung">
            <a:extLst>
              <a:ext uri="{FF2B5EF4-FFF2-40B4-BE49-F238E27FC236}">
                <a16:creationId xmlns:a16="http://schemas.microsoft.com/office/drawing/2014/main" id="{6857B2FB-E42B-0D9C-FE2F-9BB04C195F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41" y="1334746"/>
            <a:ext cx="12180259" cy="3399794"/>
          </a:xfrm>
          <a:prstGeom prst="rect">
            <a:avLst/>
          </a:prstGeom>
          <a:effectLst>
            <a:softEdge rad="98611"/>
          </a:effectLst>
        </p:spPr>
      </p:pic>
    </p:spTree>
    <p:extLst>
      <p:ext uri="{BB962C8B-B14F-4D97-AF65-F5344CB8AC3E}">
        <p14:creationId xmlns:p14="http://schemas.microsoft.com/office/powerpoint/2010/main" val="849159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F7AD6-90D7-3E10-56F7-877906E9E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Wer wir sind</a:t>
            </a:r>
            <a:endParaRPr lang="de-DE" dirty="0">
              <a:latin typeface="Dosis" pitchFamily="2" charset="77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2FE831-2985-3D93-6243-7A1F4BFA2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>
                <a:solidFill>
                  <a:schemeClr val="tx1"/>
                </a:solidFill>
              </a:rPr>
              <a:t>www.freiheitsrechte.org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234069-FBB8-6153-7CCC-EB0D5D8D6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12</a:t>
            </a:fld>
            <a:endParaRPr lang="de-DE"/>
          </a:p>
        </p:txBody>
      </p:sp>
      <p:pic>
        <p:nvPicPr>
          <p:cNvPr id="7" name="Grafik 6" descr="Ein Bild, das Schrift, Text, Electric Blue (Farbe), Logo enthält.&#10;&#10;Automatisch generierte Beschreibung">
            <a:extLst>
              <a:ext uri="{FF2B5EF4-FFF2-40B4-BE49-F238E27FC236}">
                <a16:creationId xmlns:a16="http://schemas.microsoft.com/office/drawing/2014/main" id="{B5931FAD-69EE-2D1C-6074-A03D4D5EE7B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367" y="136525"/>
            <a:ext cx="4185054" cy="1144559"/>
          </a:xfrm>
          <a:prstGeom prst="rect">
            <a:avLst/>
          </a:prstGeom>
          <a:effectLst>
            <a:softEdge rad="187211"/>
          </a:effectLst>
        </p:spPr>
      </p:pic>
      <p:pic>
        <p:nvPicPr>
          <p:cNvPr id="6" name="Grafik 5" descr="Ein Bild, das Menschliches Gesicht, Person, Kleidung, Lächeln enthält.&#10;&#10;Automatisch generierte Beschreibung">
            <a:extLst>
              <a:ext uri="{FF2B5EF4-FFF2-40B4-BE49-F238E27FC236}">
                <a16:creationId xmlns:a16="http://schemas.microsoft.com/office/drawing/2014/main" id="{935DAE9E-28FC-C833-E829-07E5A62664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0586" y="2420368"/>
            <a:ext cx="2017264" cy="2017264"/>
          </a:xfrm>
          <a:prstGeom prst="ellipse">
            <a:avLst/>
          </a:prstGeom>
          <a:ln w="63500" cap="rnd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Grafik 9" descr="Ein Bild, das Menschliches Gesicht, Person, Kleidung, Mann enthält.&#10;&#10;Automatisch generierte Beschreibung">
            <a:extLst>
              <a:ext uri="{FF2B5EF4-FFF2-40B4-BE49-F238E27FC236}">
                <a16:creationId xmlns:a16="http://schemas.microsoft.com/office/drawing/2014/main" id="{724E257C-4AC0-4982-5271-F9F6CAA3F9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7367" y="2412612"/>
            <a:ext cx="2017265" cy="2017265"/>
          </a:xfrm>
          <a:prstGeom prst="ellipse">
            <a:avLst/>
          </a:prstGeom>
          <a:ln w="63500" cap="rnd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Grafik 11" descr="Ein Bild, das Menschliches Gesicht, Kleidung, Person, Lächeln enthält.&#10;&#10;Automatisch generierte Beschreibung">
            <a:extLst>
              <a:ext uri="{FF2B5EF4-FFF2-40B4-BE49-F238E27FC236}">
                <a16:creationId xmlns:a16="http://schemas.microsoft.com/office/drawing/2014/main" id="{D6B7B375-C22C-9FE6-4605-B8CA914117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10600" y="2412612"/>
            <a:ext cx="2025020" cy="2025020"/>
          </a:xfrm>
          <a:prstGeom prst="ellipse">
            <a:avLst/>
          </a:prstGeom>
          <a:ln w="63500" cap="rnd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EBA0EF6D-E9E3-F41B-2D55-300312457B03}"/>
              </a:ext>
            </a:extLst>
          </p:cNvPr>
          <p:cNvSpPr txBox="1"/>
          <p:nvPr/>
        </p:nvSpPr>
        <p:spPr>
          <a:xfrm>
            <a:off x="1127946" y="4948998"/>
            <a:ext cx="216254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Dosis" pitchFamily="2" charset="77"/>
              </a:rPr>
              <a:t>Franziska Görlitz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4EEA328-F615-842F-2101-ECBA74A95891}"/>
              </a:ext>
            </a:extLst>
          </p:cNvPr>
          <p:cNvSpPr txBox="1"/>
          <p:nvPr/>
        </p:nvSpPr>
        <p:spPr>
          <a:xfrm>
            <a:off x="4936893" y="4876622"/>
            <a:ext cx="216254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latin typeface="Dosis" pitchFamily="2" charset="77"/>
              </a:rPr>
              <a:t>Paul Rabe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9F66F49-820E-2A39-8952-054BAACA45A7}"/>
              </a:ext>
            </a:extLst>
          </p:cNvPr>
          <p:cNvSpPr txBox="1"/>
          <p:nvPr/>
        </p:nvSpPr>
        <p:spPr>
          <a:xfrm>
            <a:off x="8541837" y="4869010"/>
            <a:ext cx="216254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latin typeface="Dosis" pitchFamily="2" charset="77"/>
              </a:rPr>
              <a:t>Laura Kuttler</a:t>
            </a:r>
          </a:p>
        </p:txBody>
      </p:sp>
    </p:spTree>
    <p:extLst>
      <p:ext uri="{BB962C8B-B14F-4D97-AF65-F5344CB8AC3E}">
        <p14:creationId xmlns:p14="http://schemas.microsoft.com/office/powerpoint/2010/main" val="3107244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F7AD6-90D7-3E10-56F7-877906E9E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Dosis" pitchFamily="2" charset="77"/>
              </a:rPr>
              <a:t>Ziele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963E45-4C11-162D-E246-35367205D31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dirty="0"/>
              <a:t>Schutz und Unterstützung für Hinweisgeber*innen in der Polizei</a:t>
            </a:r>
            <a:endParaRPr lang="de-DE" dirty="0">
              <a:latin typeface="Dosis" pitchFamily="2" charset="77"/>
            </a:endParaRPr>
          </a:p>
          <a:p>
            <a:pPr lvl="1"/>
            <a:r>
              <a:rPr lang="de-DE" dirty="0"/>
              <a:t>Durch Informationen, Vorträge, Schulungen und persönlichen Austausch</a:t>
            </a:r>
            <a:endParaRPr lang="de-DE" dirty="0">
              <a:latin typeface="Dosis" pitchFamily="2" charset="77"/>
            </a:endParaRPr>
          </a:p>
          <a:p>
            <a:r>
              <a:rPr lang="de-DE" dirty="0"/>
              <a:t>Aufklärung und Forschung zur Bedeutung von Hinweisgabe in der Polizei</a:t>
            </a:r>
          </a:p>
          <a:p>
            <a:r>
              <a:rPr lang="de-DE" dirty="0">
                <a:latin typeface="Dosis" pitchFamily="2" charset="77"/>
              </a:rPr>
              <a:t>Begleitung der Umsetzung des neuen HinSchG speziell für die Polizei</a:t>
            </a:r>
          </a:p>
          <a:p>
            <a:pPr lvl="1"/>
            <a:r>
              <a:rPr lang="de-DE" dirty="0"/>
              <a:t>Durch Stellungnahmen, Gespräche, Forschung</a:t>
            </a:r>
          </a:p>
          <a:p>
            <a:endParaRPr lang="de-DE" dirty="0">
              <a:latin typeface="Dosis" pitchFamily="2" charset="77"/>
            </a:endParaRPr>
          </a:p>
          <a:p>
            <a:endParaRPr lang="de-DE" dirty="0">
              <a:latin typeface="Dosis" pitchFamily="2" charset="77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2FE831-2985-3D93-6243-7A1F4BFA2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www.freiheitsrechte.org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234069-FBB8-6153-7CCC-EB0D5D8D6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13</a:t>
            </a:fld>
            <a:endParaRPr lang="de-DE"/>
          </a:p>
        </p:txBody>
      </p:sp>
      <p:pic>
        <p:nvPicPr>
          <p:cNvPr id="6" name="Grafik 5" descr="Ein Bild, das Schrift, Text, Electric Blue (Farbe), Logo enthält.&#10;&#10;Automatisch generierte Beschreibung">
            <a:extLst>
              <a:ext uri="{FF2B5EF4-FFF2-40B4-BE49-F238E27FC236}">
                <a16:creationId xmlns:a16="http://schemas.microsoft.com/office/drawing/2014/main" id="{A7D12535-9B33-51C2-4260-BBD9758FB71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8288" y="75211"/>
            <a:ext cx="4430381" cy="1211652"/>
          </a:xfrm>
          <a:prstGeom prst="rect">
            <a:avLst/>
          </a:prstGeom>
          <a:effectLst>
            <a:softEdge rad="187211"/>
          </a:effectLst>
        </p:spPr>
      </p:pic>
    </p:spTree>
    <p:extLst>
      <p:ext uri="{BB962C8B-B14F-4D97-AF65-F5344CB8AC3E}">
        <p14:creationId xmlns:p14="http://schemas.microsoft.com/office/powerpoint/2010/main" val="4008809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F7AD6-90D7-3E10-56F7-877906E9E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17" y="134291"/>
            <a:ext cx="10515600" cy="1325563"/>
          </a:xfrm>
        </p:spPr>
        <p:txBody>
          <a:bodyPr/>
          <a:lstStyle/>
          <a:p>
            <a:r>
              <a:rPr lang="de-DE" dirty="0">
                <a:latin typeface="Dosis" pitchFamily="2" charset="77"/>
              </a:rPr>
              <a:t>Das Projekt Mach Meldung!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2FE831-2985-3D93-6243-7A1F4BFA2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www.freiheitsrechte.org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234069-FBB8-6153-7CCC-EB0D5D8D6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14</a:t>
            </a:fld>
            <a:endParaRPr lang="de-DE"/>
          </a:p>
        </p:txBody>
      </p:sp>
      <p:pic>
        <p:nvPicPr>
          <p:cNvPr id="7" name="Grafik 6" descr="Ein Bild, das Schrift, Text, Electric Blue (Farbe), Logo enthält.&#10;&#10;Automatisch generierte Beschreibung">
            <a:extLst>
              <a:ext uri="{FF2B5EF4-FFF2-40B4-BE49-F238E27FC236}">
                <a16:creationId xmlns:a16="http://schemas.microsoft.com/office/drawing/2014/main" id="{B5931FAD-69EE-2D1C-6074-A03D4D5EE7B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8913" y="75211"/>
            <a:ext cx="4430381" cy="1211652"/>
          </a:xfrm>
          <a:prstGeom prst="rect">
            <a:avLst/>
          </a:prstGeom>
          <a:effectLst>
            <a:softEdge rad="187211"/>
          </a:effec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41493D-C67C-48AC-2DD0-2C2F2817A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de-DE" dirty="0"/>
              <a:t>Neues Projekt der GFF seit Frühjahr 2023 </a:t>
            </a:r>
          </a:p>
          <a:p>
            <a:r>
              <a:rPr lang="de-DE" dirty="0"/>
              <a:t>Ziel: Schutz und Unterstützung von </a:t>
            </a:r>
            <a:r>
              <a:rPr lang="de-DE" dirty="0">
                <a:latin typeface="Dosis" pitchFamily="2" charset="77"/>
              </a:rPr>
              <a:t>Polizist*innen, die Verstöße und Missstände innerhalb der Polizei melden</a:t>
            </a:r>
          </a:p>
          <a:p>
            <a:r>
              <a:rPr lang="de-DE" dirty="0"/>
              <a:t>Beitrag zu konstruktiver Fehlerkultur und zu demokratischer Polizei</a:t>
            </a:r>
            <a:endParaRPr lang="de-DE" dirty="0">
              <a:latin typeface="Dosis" pitchFamily="2" charset="77"/>
            </a:endParaRPr>
          </a:p>
          <a:p>
            <a:r>
              <a:rPr lang="de-DE" dirty="0"/>
              <a:t>Anlass</a:t>
            </a:r>
          </a:p>
          <a:p>
            <a:pPr lvl="1"/>
            <a:r>
              <a:rPr lang="de-DE" dirty="0"/>
              <a:t>Neues Hinweisgeberschutzgesetz (HinSchG)</a:t>
            </a:r>
          </a:p>
          <a:p>
            <a:pPr lvl="1"/>
            <a:r>
              <a:rPr lang="de-DE" dirty="0"/>
              <a:t>Aktuelle extremistische Vorfälle in der Polizei (Chatgruppen, rechte Netzwerke)</a:t>
            </a:r>
          </a:p>
          <a:p>
            <a:r>
              <a:rPr lang="de-DE" dirty="0"/>
              <a:t>Gefördert von der Alfred-Landecker-</a:t>
            </a:r>
            <a:r>
              <a:rPr lang="de-DE" dirty="0" err="1"/>
              <a:t>Foundation</a:t>
            </a:r>
            <a:endParaRPr lang="de-DE" dirty="0"/>
          </a:p>
          <a:p>
            <a:endParaRPr lang="de-DE" dirty="0">
              <a:latin typeface="Dosis" pitchFamily="2" charset="77"/>
            </a:endParaRPr>
          </a:p>
          <a:p>
            <a:endParaRPr lang="de-DE" dirty="0">
              <a:latin typeface="Dosi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3237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1D51CD52-E8E2-494F-8326-2DB7F0CC82D1}"/>
              </a:ext>
            </a:extLst>
          </p:cNvPr>
          <p:cNvSpPr txBox="1">
            <a:spLocks/>
          </p:cNvSpPr>
          <p:nvPr/>
        </p:nvSpPr>
        <p:spPr>
          <a:xfrm>
            <a:off x="990600" y="10222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5400" dirty="0">
                <a:solidFill>
                  <a:schemeClr val="bg1"/>
                </a:solidFill>
                <a:latin typeface="Dosis" panose="02010503020202060003" pitchFamily="2" charset="77"/>
              </a:rPr>
              <a:t>Unsere </a:t>
            </a:r>
            <a:r>
              <a:rPr lang="de-DE" sz="5400" b="1" dirty="0">
                <a:solidFill>
                  <a:schemeClr val="bg1"/>
                </a:solidFill>
                <a:latin typeface="Dosis SemiBold" panose="02010503020202060003" pitchFamily="2" charset="77"/>
              </a:rPr>
              <a:t>gemeinnützigen Satzungszwecke:</a:t>
            </a:r>
            <a:endParaRPr lang="en-US" sz="5400" dirty="0">
              <a:solidFill>
                <a:schemeClr val="bg1"/>
              </a:solidFill>
              <a:latin typeface="Dosis" panose="02010503020202060003" pitchFamily="2" charset="77"/>
            </a:endParaRPr>
          </a:p>
        </p:txBody>
      </p:sp>
      <p:sp>
        <p:nvSpPr>
          <p:cNvPr id="11" name="Titel 5">
            <a:extLst>
              <a:ext uri="{FF2B5EF4-FFF2-40B4-BE49-F238E27FC236}">
                <a16:creationId xmlns:a16="http://schemas.microsoft.com/office/drawing/2014/main" id="{6EB0CDF2-4DE5-E64C-B693-3395A9481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3306" y="2143753"/>
            <a:ext cx="3060000" cy="2366460"/>
          </a:xfrm>
        </p:spPr>
        <p:txBody>
          <a:bodyPr>
            <a:normAutofit/>
          </a:bodyPr>
          <a:lstStyle/>
          <a:p>
            <a:pPr algn="ctr"/>
            <a:r>
              <a:rPr lang="de-DE" sz="3600" b="1" dirty="0">
                <a:solidFill>
                  <a:schemeClr val="bg1"/>
                </a:solidFill>
                <a:latin typeface="Dosis" panose="02010503020202060003" pitchFamily="2" charset="77"/>
              </a:rPr>
              <a:t>1.</a:t>
            </a:r>
            <a:br>
              <a:rPr lang="de-DE" sz="3600" dirty="0">
                <a:solidFill>
                  <a:schemeClr val="bg1"/>
                </a:solidFill>
                <a:latin typeface="Dosis" panose="02010503020202060003" pitchFamily="2" charset="77"/>
              </a:rPr>
            </a:br>
            <a:r>
              <a:rPr lang="de-DE" sz="3600" dirty="0">
                <a:solidFill>
                  <a:schemeClr val="bg1"/>
                </a:solidFill>
                <a:latin typeface="Dosis" panose="02010503020202060003" pitchFamily="2" charset="77"/>
              </a:rPr>
              <a:t>Lebendige</a:t>
            </a:r>
            <a:br>
              <a:rPr lang="de-DE" sz="3600" dirty="0">
                <a:solidFill>
                  <a:schemeClr val="bg1"/>
                </a:solidFill>
                <a:latin typeface="Dosis" panose="02010503020202060003" pitchFamily="2" charset="77"/>
              </a:rPr>
            </a:br>
            <a:r>
              <a:rPr lang="de-DE" sz="3600" dirty="0">
                <a:solidFill>
                  <a:schemeClr val="bg1"/>
                </a:solidFill>
                <a:latin typeface="Dosis" panose="02010503020202060003" pitchFamily="2" charset="77"/>
              </a:rPr>
              <a:t>Demokratie</a:t>
            </a:r>
            <a:br>
              <a:rPr lang="de-DE" sz="3600" dirty="0">
                <a:solidFill>
                  <a:schemeClr val="bg1"/>
                </a:solidFill>
                <a:latin typeface="Dosis" panose="02010503020202060003" pitchFamily="2" charset="77"/>
              </a:rPr>
            </a:br>
            <a:r>
              <a:rPr lang="de-DE" sz="3600" dirty="0">
                <a:solidFill>
                  <a:schemeClr val="bg1"/>
                </a:solidFill>
                <a:latin typeface="Dosis" panose="02010503020202060003" pitchFamily="2" charset="77"/>
              </a:rPr>
              <a:t>schützen</a:t>
            </a:r>
            <a:endParaRPr lang="de-DE" sz="5400" dirty="0">
              <a:solidFill>
                <a:schemeClr val="bg1"/>
              </a:solidFill>
              <a:latin typeface="Dosis" panose="02010503020202060003" pitchFamily="2" charset="77"/>
            </a:endParaRPr>
          </a:p>
        </p:txBody>
      </p:sp>
      <p:sp>
        <p:nvSpPr>
          <p:cNvPr id="13" name="Rechteck 25">
            <a:extLst>
              <a:ext uri="{FF2B5EF4-FFF2-40B4-BE49-F238E27FC236}">
                <a16:creationId xmlns:a16="http://schemas.microsoft.com/office/drawing/2014/main" id="{75A7BA8D-87F3-834C-B3B1-E098133E8AE2}"/>
              </a:ext>
            </a:extLst>
          </p:cNvPr>
          <p:cNvSpPr/>
          <p:nvPr/>
        </p:nvSpPr>
        <p:spPr>
          <a:xfrm>
            <a:off x="8189400" y="0"/>
            <a:ext cx="4040188" cy="6858000"/>
          </a:xfrm>
          <a:prstGeom prst="rect">
            <a:avLst/>
          </a:prstGeom>
          <a:solidFill>
            <a:srgbClr val="5597D3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Rechteck 25">
            <a:extLst>
              <a:ext uri="{FF2B5EF4-FFF2-40B4-BE49-F238E27FC236}">
                <a16:creationId xmlns:a16="http://schemas.microsoft.com/office/drawing/2014/main" id="{7F829082-E490-318F-8587-B3F3427323E1}"/>
              </a:ext>
            </a:extLst>
          </p:cNvPr>
          <p:cNvSpPr/>
          <p:nvPr/>
        </p:nvSpPr>
        <p:spPr>
          <a:xfrm>
            <a:off x="10411" y="0"/>
            <a:ext cx="4117343" cy="6858000"/>
          </a:xfrm>
          <a:prstGeom prst="rect">
            <a:avLst/>
          </a:prstGeom>
          <a:solidFill>
            <a:srgbClr val="5597D3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Rechteck 25">
            <a:extLst>
              <a:ext uri="{FF2B5EF4-FFF2-40B4-BE49-F238E27FC236}">
                <a16:creationId xmlns:a16="http://schemas.microsoft.com/office/drawing/2014/main" id="{F1023E58-8BAE-2A18-7A67-6EFCBA8748ED}"/>
              </a:ext>
            </a:extLst>
          </p:cNvPr>
          <p:cNvSpPr/>
          <p:nvPr/>
        </p:nvSpPr>
        <p:spPr>
          <a:xfrm>
            <a:off x="4127754" y="0"/>
            <a:ext cx="4040188" cy="685800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6" name="Grafik 5" descr="Ein Bild, das Schrift, Text, Electric Blue (Farbe), Logo enthält.&#10;&#10;Automatisch generierte Beschreibung">
            <a:extLst>
              <a:ext uri="{FF2B5EF4-FFF2-40B4-BE49-F238E27FC236}">
                <a16:creationId xmlns:a16="http://schemas.microsoft.com/office/drawing/2014/main" id="{B6FDA4C1-3DA8-83D1-3FA6-4E8F09A1E29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8318" y="-18422"/>
            <a:ext cx="3931270" cy="1075152"/>
          </a:xfrm>
          <a:prstGeom prst="rect">
            <a:avLst/>
          </a:prstGeom>
          <a:effectLst>
            <a:softEdge rad="187211"/>
          </a:effec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13EF6FA3-068B-032E-0147-C2CC3A6656FC}"/>
              </a:ext>
            </a:extLst>
          </p:cNvPr>
          <p:cNvSpPr txBox="1"/>
          <p:nvPr/>
        </p:nvSpPr>
        <p:spPr>
          <a:xfrm>
            <a:off x="220945" y="2859962"/>
            <a:ext cx="35914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solidFill>
                  <a:schemeClr val="bg1"/>
                </a:solidFill>
                <a:latin typeface="Dosis" pitchFamily="2" charset="77"/>
              </a:rPr>
              <a:t>Bedarfsanalyse &amp; Evaluation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11C4F00-F1F8-DD1B-AAEA-EEFE4EFE684C}"/>
              </a:ext>
            </a:extLst>
          </p:cNvPr>
          <p:cNvSpPr txBox="1"/>
          <p:nvPr/>
        </p:nvSpPr>
        <p:spPr>
          <a:xfrm>
            <a:off x="4461579" y="2850859"/>
            <a:ext cx="3392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solidFill>
                  <a:srgbClr val="3E85C6"/>
                </a:solidFill>
                <a:latin typeface="Dosis" pitchFamily="2" charset="77"/>
              </a:rPr>
              <a:t>Bildung &amp;</a:t>
            </a:r>
          </a:p>
          <a:p>
            <a:pPr algn="ctr"/>
            <a:r>
              <a:rPr lang="de-DE" sz="4000" dirty="0">
                <a:solidFill>
                  <a:srgbClr val="3E85C6"/>
                </a:solidFill>
                <a:latin typeface="Dosis" pitchFamily="2" charset="77"/>
              </a:rPr>
              <a:t>Prozessführung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FC041AC-5350-EAAA-0C87-8D26872EB8B8}"/>
              </a:ext>
            </a:extLst>
          </p:cNvPr>
          <p:cNvSpPr txBox="1"/>
          <p:nvPr/>
        </p:nvSpPr>
        <p:spPr>
          <a:xfrm>
            <a:off x="8985128" y="2850858"/>
            <a:ext cx="2521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err="1">
                <a:solidFill>
                  <a:schemeClr val="bg1"/>
                </a:solidFill>
                <a:latin typeface="Dosis" pitchFamily="2" charset="77"/>
              </a:rPr>
              <a:t>Advocacy</a:t>
            </a:r>
            <a:r>
              <a:rPr lang="de-DE" sz="4000" dirty="0">
                <a:solidFill>
                  <a:schemeClr val="bg1"/>
                </a:solidFill>
                <a:latin typeface="Dosis" pitchFamily="2" charset="77"/>
              </a:rPr>
              <a:t> &amp; Policy</a:t>
            </a:r>
          </a:p>
        </p:txBody>
      </p:sp>
    </p:spTree>
    <p:extLst>
      <p:ext uri="{BB962C8B-B14F-4D97-AF65-F5344CB8AC3E}">
        <p14:creationId xmlns:p14="http://schemas.microsoft.com/office/powerpoint/2010/main" val="4471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F7AD6-90D7-3E10-56F7-877906E9E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Projektinhalte</a:t>
            </a:r>
            <a:endParaRPr lang="de-DE" dirty="0">
              <a:latin typeface="Dosis" pitchFamily="2" charset="77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963E45-4C11-162D-E246-35367205D31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de-DE" dirty="0"/>
              <a:t>Bedarfsanalyse und Evaluation: </a:t>
            </a:r>
          </a:p>
          <a:p>
            <a:pPr lvl="1"/>
            <a:r>
              <a:rPr lang="de-DE" dirty="0"/>
              <a:t>Durchführung von qualitativen Studien und quantitativen Umfragen zur Hinweisgabe und Fehlerkultur in der Polizei sowie zur Umsetzung des neuen HinSchG </a:t>
            </a:r>
          </a:p>
          <a:p>
            <a:r>
              <a:rPr lang="de-DE" dirty="0"/>
              <a:t>Bildung und Prozessführung: </a:t>
            </a:r>
          </a:p>
          <a:p>
            <a:pPr lvl="1"/>
            <a:r>
              <a:rPr lang="de-DE" dirty="0"/>
              <a:t>Informationsportal für Polizist*innen zur Hinweisgabe und zuständigen Stellen für Meldung</a:t>
            </a:r>
          </a:p>
          <a:p>
            <a:pPr lvl="1"/>
            <a:r>
              <a:rPr lang="de-DE" dirty="0"/>
              <a:t>Schulungs-, Aus- und Fortbildungsangebote zum neuen Hinweisgeberschutz</a:t>
            </a:r>
          </a:p>
          <a:p>
            <a:r>
              <a:rPr lang="de-DE" dirty="0" err="1"/>
              <a:t>Advocacy</a:t>
            </a:r>
            <a:r>
              <a:rPr lang="de-DE" dirty="0"/>
              <a:t> und Policy: Aufklärung und Forschung zur Bedeutung von Hinweisgabe in der Polizei</a:t>
            </a:r>
          </a:p>
          <a:p>
            <a:pPr lvl="1"/>
            <a:r>
              <a:rPr lang="de-DE" dirty="0"/>
              <a:t>Politische Arbeit für wirksamen Hinweisgeberschutz, insb. für Evaluation des HinSchG</a:t>
            </a:r>
          </a:p>
          <a:p>
            <a:endParaRPr lang="de-DE" dirty="0">
              <a:latin typeface="Dosis" pitchFamily="2" charset="77"/>
            </a:endParaRPr>
          </a:p>
          <a:p>
            <a:endParaRPr lang="de-DE" dirty="0">
              <a:latin typeface="Dosis" pitchFamily="2" charset="77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2FE831-2985-3D93-6243-7A1F4BFA2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www.freiheitsrechte.org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234069-FBB8-6153-7CCC-EB0D5D8D6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16</a:t>
            </a:fld>
            <a:endParaRPr lang="de-DE"/>
          </a:p>
        </p:txBody>
      </p:sp>
      <p:pic>
        <p:nvPicPr>
          <p:cNvPr id="6" name="Grafik 5" descr="Ein Bild, das Schrift, Text, Electric Blue (Farbe), Logo enthält.&#10;&#10;Automatisch generierte Beschreibung">
            <a:extLst>
              <a:ext uri="{FF2B5EF4-FFF2-40B4-BE49-F238E27FC236}">
                <a16:creationId xmlns:a16="http://schemas.microsoft.com/office/drawing/2014/main" id="{A7D12535-9B33-51C2-4260-BBD9758FB71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2038" y="75211"/>
            <a:ext cx="4430381" cy="1211652"/>
          </a:xfrm>
          <a:prstGeom prst="rect">
            <a:avLst/>
          </a:prstGeom>
          <a:effectLst>
            <a:softEdge rad="187211"/>
          </a:effectLst>
        </p:spPr>
      </p:pic>
    </p:spTree>
    <p:extLst>
      <p:ext uri="{BB962C8B-B14F-4D97-AF65-F5344CB8AC3E}">
        <p14:creationId xmlns:p14="http://schemas.microsoft.com/office/powerpoint/2010/main" val="428801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F7AD6-90D7-3E10-56F7-877906E9E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Dosis" pitchFamily="2" charset="77"/>
              </a:rPr>
              <a:t>Weitere Informationen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2FE831-2985-3D93-6243-7A1F4BFA2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www.freiheitsrechte.org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234069-FBB8-6153-7CCC-EB0D5D8D6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17</a:t>
            </a:fld>
            <a:endParaRPr lang="de-DE"/>
          </a:p>
        </p:txBody>
      </p:sp>
      <p:pic>
        <p:nvPicPr>
          <p:cNvPr id="6" name="Grafik 5" descr="Ein Bild, das Schrift, Text, Electric Blue (Farbe), Logo enthält.&#10;&#10;Automatisch generierte Beschreibung">
            <a:extLst>
              <a:ext uri="{FF2B5EF4-FFF2-40B4-BE49-F238E27FC236}">
                <a16:creationId xmlns:a16="http://schemas.microsoft.com/office/drawing/2014/main" id="{A7D12535-9B33-51C2-4260-BBD9758FB71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2038" y="136525"/>
            <a:ext cx="4430381" cy="1211652"/>
          </a:xfrm>
          <a:prstGeom prst="rect">
            <a:avLst/>
          </a:prstGeom>
          <a:effectLst>
            <a:softEdge rad="187211"/>
          </a:effectLst>
        </p:spPr>
      </p:pic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C1D8E674-1D57-ED98-7640-B11FFACFD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209" y="3063875"/>
            <a:ext cx="10515600" cy="1681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800" dirty="0">
                <a:solidFill>
                  <a:srgbClr val="5597D3"/>
                </a:solidFill>
              </a:rPr>
              <a:t>  </a:t>
            </a:r>
            <a:r>
              <a:rPr lang="de-DE" sz="6000" b="1" dirty="0" err="1">
                <a:solidFill>
                  <a:srgbClr val="5597D3"/>
                </a:solidFill>
              </a:rPr>
              <a:t>www.mach-meldung.org</a:t>
            </a:r>
            <a:endParaRPr lang="de-DE" sz="4800" b="1" dirty="0">
              <a:solidFill>
                <a:srgbClr val="5597D3"/>
              </a:solidFill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C8FF3D4-F8EE-53D2-45B1-901632C796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7975" y="4227788"/>
            <a:ext cx="2283025" cy="231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024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F7AD6-90D7-3E10-56F7-877906E9E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17" y="134291"/>
            <a:ext cx="10515600" cy="1325563"/>
          </a:xfrm>
        </p:spPr>
        <p:txBody>
          <a:bodyPr/>
          <a:lstStyle/>
          <a:p>
            <a:r>
              <a:rPr lang="de-DE" dirty="0"/>
              <a:t>Das Hinweisgeberschutzgesetz</a:t>
            </a:r>
            <a:endParaRPr lang="de-DE" dirty="0">
              <a:latin typeface="Dosis" pitchFamily="2" charset="77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2FE831-2985-3D93-6243-7A1F4BFA2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www.freiheitsrechte.org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234069-FBB8-6153-7CCC-EB0D5D8D6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18</a:t>
            </a:fld>
            <a:endParaRPr lang="de-DE"/>
          </a:p>
        </p:txBody>
      </p:sp>
      <p:pic>
        <p:nvPicPr>
          <p:cNvPr id="7" name="Grafik 6" descr="Ein Bild, das Schrift, Text, Electric Blue (Farbe), Logo enthält.&#10;&#10;Automatisch generierte Beschreibung">
            <a:extLst>
              <a:ext uri="{FF2B5EF4-FFF2-40B4-BE49-F238E27FC236}">
                <a16:creationId xmlns:a16="http://schemas.microsoft.com/office/drawing/2014/main" id="{B5931FAD-69EE-2D1C-6074-A03D4D5EE7B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2038" y="133841"/>
            <a:ext cx="4430381" cy="1211652"/>
          </a:xfrm>
          <a:prstGeom prst="rect">
            <a:avLst/>
          </a:prstGeom>
          <a:effectLst>
            <a:softEdge rad="187211"/>
          </a:effec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41493D-C67C-48AC-2DD0-2C2F2817A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3" y="1775012"/>
            <a:ext cx="11251094" cy="4731805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de-DE" sz="2400" b="1" dirty="0"/>
              <a:t>Verpflichtung zur Einrichtung von Meldestellen</a:t>
            </a:r>
          </a:p>
          <a:p>
            <a:pPr lvl="1" algn="ctr"/>
            <a:r>
              <a:rPr lang="de-DE" sz="2000" dirty="0"/>
              <a:t>Internen Meldestellen (bei allen Beschäftigungsgeber*innen ab 50 Mitarbeitenden)</a:t>
            </a:r>
          </a:p>
          <a:p>
            <a:pPr lvl="2" algn="ctr"/>
            <a:r>
              <a:rPr lang="de-DE" sz="1800" dirty="0"/>
              <a:t>Auch für Behörden, s. § 12 Abs. 1 Satz 2 </a:t>
            </a:r>
            <a:r>
              <a:rPr lang="de-DE" sz="1800" dirty="0" err="1"/>
              <a:t>HinSchG</a:t>
            </a:r>
            <a:endParaRPr lang="de-DE" sz="1800" dirty="0"/>
          </a:p>
          <a:p>
            <a:pPr lvl="1" algn="ctr"/>
            <a:r>
              <a:rPr lang="de-DE" sz="2000" dirty="0"/>
              <a:t>Externen Meldestellen (zentral bei Bundesamt für Justiz für alle Hinweisgeber*innen sowie ggf. auch bei den Ländern)</a:t>
            </a:r>
            <a:endParaRPr lang="de-DE" sz="2400" dirty="0"/>
          </a:p>
          <a:p>
            <a:pPr marL="0" indent="0" algn="ctr">
              <a:buNone/>
            </a:pPr>
            <a:r>
              <a:rPr lang="de-DE" sz="2400" dirty="0">
                <a:sym typeface="Wingdings" pitchFamily="2" charset="2"/>
              </a:rPr>
              <a:t>	 </a:t>
            </a:r>
            <a:r>
              <a:rPr lang="de-DE" sz="2400" b="1" dirty="0"/>
              <a:t>Schutzvorschriften für Hinweisgeber*innen</a:t>
            </a:r>
          </a:p>
          <a:p>
            <a:pPr algn="ctr"/>
            <a:r>
              <a:rPr lang="de-DE" sz="2400" dirty="0"/>
              <a:t>insb. Verbot von Nachteilen wegen Hinweisgabe und Schadensersatzanspruch bei erlittenen Nachteilen</a:t>
            </a:r>
          </a:p>
          <a:p>
            <a:pPr marL="0" indent="0" algn="ctr">
              <a:buNone/>
            </a:pPr>
            <a:r>
              <a:rPr lang="de-DE" sz="2400" dirty="0"/>
              <a:t> </a:t>
            </a:r>
            <a:r>
              <a:rPr lang="de-DE" sz="2400" b="1" dirty="0"/>
              <a:t>Regelungen zur Offenlegung</a:t>
            </a:r>
          </a:p>
          <a:p>
            <a:pPr algn="ctr"/>
            <a:r>
              <a:rPr lang="de-DE" sz="2400" dirty="0"/>
              <a:t>Beispielsweise Gang an die Presse, s. § 32 </a:t>
            </a:r>
            <a:r>
              <a:rPr lang="de-DE" sz="2400" dirty="0" err="1"/>
              <a:t>HinSchG</a:t>
            </a:r>
            <a:endParaRPr lang="de-DE" sz="2400" dirty="0"/>
          </a:p>
          <a:p>
            <a:pPr marL="0" indent="0" algn="ctr">
              <a:buNone/>
            </a:pPr>
            <a:endParaRPr lang="de-DE" sz="2400" dirty="0"/>
          </a:p>
          <a:p>
            <a:endParaRPr lang="de-DE" dirty="0">
              <a:latin typeface="Dosis" pitchFamily="2" charset="77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B54ABDA-A465-94B3-F756-11364163A5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8377" y="1775012"/>
            <a:ext cx="444093" cy="549273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CBC1BE1-637A-8D67-32E6-A4D931E2F2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6296" y="3801056"/>
            <a:ext cx="490330" cy="606461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A4887664-3C12-B9BE-26BC-8036869566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3435" y="5279872"/>
            <a:ext cx="490330" cy="606461"/>
          </a:xfrm>
          <a:prstGeom prst="rect">
            <a:avLst/>
          </a:prstGeom>
          <a:effectLst>
            <a:softEdge rad="38100"/>
          </a:effectLst>
        </p:spPr>
      </p:pic>
    </p:spTree>
    <p:extLst>
      <p:ext uri="{BB962C8B-B14F-4D97-AF65-F5344CB8AC3E}">
        <p14:creationId xmlns:p14="http://schemas.microsoft.com/office/powerpoint/2010/main" val="423882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F7AD6-90D7-3E10-56F7-877906E9E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17" y="134291"/>
            <a:ext cx="10515600" cy="1325563"/>
          </a:xfrm>
        </p:spPr>
        <p:txBody>
          <a:bodyPr>
            <a:normAutofit/>
          </a:bodyPr>
          <a:lstStyle/>
          <a:p>
            <a:r>
              <a:rPr lang="de-DE" sz="3200" dirty="0">
                <a:latin typeface="Dosis" pitchFamily="2" charset="77"/>
              </a:rPr>
              <a:t>Befragung: Hinweisgeberschut</a:t>
            </a:r>
            <a:r>
              <a:rPr lang="de-DE" sz="3200" dirty="0"/>
              <a:t>z in der Polizei</a:t>
            </a:r>
            <a:endParaRPr lang="de-DE" sz="3200" dirty="0">
              <a:latin typeface="Dosis" pitchFamily="2" charset="77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2FE831-2985-3D93-6243-7A1F4BFA2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www.freiheitsrechte.org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234069-FBB8-6153-7CCC-EB0D5D8D6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2</a:t>
            </a:fld>
            <a:endParaRPr lang="de-DE"/>
          </a:p>
        </p:txBody>
      </p:sp>
      <p:pic>
        <p:nvPicPr>
          <p:cNvPr id="7" name="Grafik 6" descr="Ein Bild, das Schrift, Text, Electric Blue (Farbe), Logo enthält.&#10;&#10;Automatisch generierte Beschreibung">
            <a:extLst>
              <a:ext uri="{FF2B5EF4-FFF2-40B4-BE49-F238E27FC236}">
                <a16:creationId xmlns:a16="http://schemas.microsoft.com/office/drawing/2014/main" id="{B5931FAD-69EE-2D1C-6074-A03D4D5EE7B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8913" y="75211"/>
            <a:ext cx="4430381" cy="1211652"/>
          </a:xfrm>
          <a:prstGeom prst="rect">
            <a:avLst/>
          </a:prstGeom>
          <a:effectLst>
            <a:softEdge rad="187211"/>
          </a:effec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41493D-C67C-48AC-2DD0-2C2F2817A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3" y="1825625"/>
            <a:ext cx="11251094" cy="4351338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latin typeface="Dosis" pitchFamily="2" charset="77"/>
              </a:rPr>
              <a:t>       </a:t>
            </a:r>
            <a:r>
              <a:rPr lang="de-DE" sz="2400" b="1" dirty="0"/>
              <a:t>Durchführung und Methoden</a:t>
            </a:r>
            <a:endParaRPr lang="de-DE" sz="2400" b="1" dirty="0">
              <a:latin typeface="Dosis" pitchFamily="2" charset="77"/>
            </a:endParaRP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400" dirty="0"/>
              <a:t> Online-Befragung durch das </a:t>
            </a:r>
            <a:r>
              <a:rPr lang="de-DE" sz="2400" dirty="0" err="1"/>
              <a:t>Umfrageninstitut</a:t>
            </a:r>
            <a:r>
              <a:rPr lang="de-DE" sz="2400" dirty="0"/>
              <a:t> </a:t>
            </a:r>
            <a:r>
              <a:rPr lang="de-DE" sz="2400" dirty="0" err="1"/>
              <a:t>Verian</a:t>
            </a:r>
            <a:r>
              <a:rPr lang="de-DE" sz="2400" dirty="0"/>
              <a:t> </a:t>
            </a: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400" dirty="0"/>
              <a:t>Befragt wurden </a:t>
            </a:r>
            <a:r>
              <a:rPr lang="de-DE" sz="2400" b="1" dirty="0"/>
              <a:t>558 Polizeibeamt*innen</a:t>
            </a:r>
            <a:r>
              <a:rPr lang="de-DE" sz="2400" dirty="0"/>
              <a:t> des Bundes und der Länder in Deutschland </a:t>
            </a: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400" dirty="0"/>
              <a:t>Erhebungszeitraum: 24.01. – 06.02.2024 </a:t>
            </a: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400" dirty="0"/>
              <a:t>Elf</a:t>
            </a:r>
            <a:r>
              <a:rPr lang="de-DE" sz="2400" dirty="0">
                <a:latin typeface="Dosis" pitchFamily="2" charset="77"/>
              </a:rPr>
              <a:t> inhaltliche Fragen zum Hinweisgeberschutz in der </a:t>
            </a:r>
            <a:r>
              <a:rPr lang="de-DE" sz="2400" dirty="0"/>
              <a:t>Polizei</a:t>
            </a:r>
            <a:endParaRPr lang="de-DE" dirty="0">
              <a:latin typeface="Dosis" pitchFamily="2" charset="77"/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>
              <a:latin typeface="Dosis" pitchFamily="2" charset="77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EA6810E-9BBD-812B-2D3A-5466F3DA95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737" y="1936180"/>
            <a:ext cx="424070" cy="524508"/>
          </a:xfrm>
          <a:prstGeom prst="rect">
            <a:avLst/>
          </a:prstGeom>
          <a:effectLst>
            <a:softEdge rad="25400"/>
          </a:effectLst>
        </p:spPr>
      </p:pic>
    </p:spTree>
    <p:extLst>
      <p:ext uri="{BB962C8B-B14F-4D97-AF65-F5344CB8AC3E}">
        <p14:creationId xmlns:p14="http://schemas.microsoft.com/office/powerpoint/2010/main" val="345394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F7AD6-90D7-3E10-56F7-877906E9E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17" y="134291"/>
            <a:ext cx="10515600" cy="1325563"/>
          </a:xfrm>
        </p:spPr>
        <p:txBody>
          <a:bodyPr>
            <a:normAutofit/>
          </a:bodyPr>
          <a:lstStyle/>
          <a:p>
            <a:r>
              <a:rPr lang="de-DE" sz="3200" dirty="0">
                <a:latin typeface="Dosis" pitchFamily="2" charset="77"/>
              </a:rPr>
              <a:t>Befragung: Hinweisgeberschut</a:t>
            </a:r>
            <a:r>
              <a:rPr lang="de-DE" sz="3200" dirty="0"/>
              <a:t>z in der Polizei</a:t>
            </a:r>
            <a:endParaRPr lang="de-DE" sz="3200" dirty="0">
              <a:latin typeface="Dosis" pitchFamily="2" charset="77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2FE831-2985-3D93-6243-7A1F4BFA2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www.freiheitsrechte.org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234069-FBB8-6153-7CCC-EB0D5D8D6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3</a:t>
            </a:fld>
            <a:endParaRPr lang="de-DE"/>
          </a:p>
        </p:txBody>
      </p:sp>
      <p:pic>
        <p:nvPicPr>
          <p:cNvPr id="7" name="Grafik 6" descr="Ein Bild, das Schrift, Text, Electric Blue (Farbe), Logo enthält.&#10;&#10;Automatisch generierte Beschreibung">
            <a:extLst>
              <a:ext uri="{FF2B5EF4-FFF2-40B4-BE49-F238E27FC236}">
                <a16:creationId xmlns:a16="http://schemas.microsoft.com/office/drawing/2014/main" id="{B5931FAD-69EE-2D1C-6074-A03D4D5EE7B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2038" y="75211"/>
            <a:ext cx="4430381" cy="1211652"/>
          </a:xfrm>
          <a:prstGeom prst="rect">
            <a:avLst/>
          </a:prstGeom>
          <a:effectLst>
            <a:softEdge rad="187211"/>
          </a:effec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41493D-C67C-48AC-2DD0-2C2F2817A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3" y="1825625"/>
            <a:ext cx="11251094" cy="4351338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>
                <a:latin typeface="Dosis" pitchFamily="2" charset="77"/>
              </a:rPr>
              <a:t>       </a:t>
            </a:r>
            <a:r>
              <a:rPr lang="de-DE" sz="2600" b="1" dirty="0"/>
              <a:t>Die wesentlichen Ergebnisse auf einen Blick </a:t>
            </a: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400" dirty="0"/>
              <a:t> </a:t>
            </a:r>
            <a:r>
              <a:rPr lang="de-DE" sz="2200" dirty="0"/>
              <a:t>73% der Befragten gaben an, durch ihren Dienstherrn trotz gesetzlicher Pflicht nicht über das Hinweisgeberschutzgesetz informiert worden zu sein, 52% wünschen sich mehr Informationen. </a:t>
            </a: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200" dirty="0"/>
              <a:t>Nur 19% der Befragten sind der Auffassung, das HinSchG gehe eher in die falsche Richtung. </a:t>
            </a: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200" dirty="0"/>
              <a:t>Eine deutliche Mehrheit sieht vertrauliche Meldewege und Ansprechstellen für Fehlverhalten außerhalb des Dienstwegs als nötig an, um bei einer Meldung besser geschützt zu sein (62%). </a:t>
            </a: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200" dirty="0"/>
              <a:t>Als wesentliche Ursachen einer unterlassenen Meldung von Fehlverhalten sehen die Befragten Angst vor negativen Reaktionen von Kolleg*innen (55%) oder vor der Konfrontation mit den sich fehlverhaltenden Kolleg*innen (48%). Aber auch die Loyalität gegenüber Kolleg*innen und der Institution Polizei (47%) und Angst vor negativen Konsequenzen für eine berufliche Laufbahn (42%) spielen eine große Rolle.</a:t>
            </a: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endParaRPr lang="de-DE" sz="2400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>
              <a:latin typeface="Dosis" pitchFamily="2" charset="77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EA6810E-9BBD-812B-2D3A-5466F3DA95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737" y="1936180"/>
            <a:ext cx="424070" cy="524508"/>
          </a:xfrm>
          <a:prstGeom prst="rect">
            <a:avLst/>
          </a:prstGeom>
          <a:effectLst>
            <a:softEdge rad="25400"/>
          </a:effectLst>
        </p:spPr>
      </p:pic>
    </p:spTree>
    <p:extLst>
      <p:ext uri="{BB962C8B-B14F-4D97-AF65-F5344CB8AC3E}">
        <p14:creationId xmlns:p14="http://schemas.microsoft.com/office/powerpoint/2010/main" val="23533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F7AD6-90D7-3E10-56F7-877906E9E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17" y="134291"/>
            <a:ext cx="10515600" cy="1325563"/>
          </a:xfrm>
        </p:spPr>
        <p:txBody>
          <a:bodyPr>
            <a:normAutofit/>
          </a:bodyPr>
          <a:lstStyle/>
          <a:p>
            <a:r>
              <a:rPr lang="de-DE" sz="3200" dirty="0">
                <a:latin typeface="Dosis" pitchFamily="2" charset="77"/>
              </a:rPr>
              <a:t>Befragung: Hinweisgeberschut</a:t>
            </a:r>
            <a:r>
              <a:rPr lang="de-DE" sz="3200" dirty="0"/>
              <a:t>z in der Polizei</a:t>
            </a:r>
            <a:endParaRPr lang="de-DE" sz="3200" dirty="0">
              <a:latin typeface="Dosis" pitchFamily="2" charset="77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2FE831-2985-3D93-6243-7A1F4BFA2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www.freiheitsrechte.org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234069-FBB8-6153-7CCC-EB0D5D8D6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4</a:t>
            </a:fld>
            <a:endParaRPr lang="de-DE"/>
          </a:p>
        </p:txBody>
      </p:sp>
      <p:pic>
        <p:nvPicPr>
          <p:cNvPr id="7" name="Grafik 6" descr="Ein Bild, das Schrift, Text, Electric Blue (Farbe), Logo enthält.&#10;&#10;Automatisch generierte Beschreibung">
            <a:extLst>
              <a:ext uri="{FF2B5EF4-FFF2-40B4-BE49-F238E27FC236}">
                <a16:creationId xmlns:a16="http://schemas.microsoft.com/office/drawing/2014/main" id="{B5931FAD-69EE-2D1C-6074-A03D4D5EE7B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8913" y="75211"/>
            <a:ext cx="4430381" cy="1211652"/>
          </a:xfrm>
          <a:prstGeom prst="rect">
            <a:avLst/>
          </a:prstGeom>
          <a:effectLst>
            <a:softEdge rad="187211"/>
          </a:effec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41493D-C67C-48AC-2DD0-2C2F2817A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3" y="1825625"/>
            <a:ext cx="11251094" cy="4351338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latin typeface="Dosis" pitchFamily="2" charset="77"/>
              </a:rPr>
              <a:t>       </a:t>
            </a:r>
            <a:r>
              <a:rPr lang="de-DE" sz="2400" b="1" dirty="0"/>
              <a:t>Die Erkenntnisse im Einzelnen</a:t>
            </a:r>
            <a:endParaRPr lang="de-DE" sz="2400" b="1" dirty="0">
              <a:latin typeface="Dosis" pitchFamily="2" charset="77"/>
            </a:endParaRP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400" dirty="0"/>
              <a:t> 60 % der Befragten geben an, das Hinweisgeberschutzgesetz gehe eher in die richtige Richtung, nur 19 % sehen das Gesetz als Schritt in eher die falsche Richtung an. </a:t>
            </a: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400" dirty="0"/>
              <a:t>Nur 19 % der Befragten wurden von ihrem Dienstherrn bereits zum neuen Hinweisgeberschutz informiert. </a:t>
            </a: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400" dirty="0"/>
              <a:t>53 % der Befragten wünschen sich mehr Informationen zum Hinweisgeberschutz</a:t>
            </a: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endParaRPr lang="de-DE" dirty="0"/>
          </a:p>
          <a:p>
            <a:pPr marL="0" indent="0">
              <a:buNone/>
            </a:pPr>
            <a:endParaRPr lang="de-DE" dirty="0">
              <a:latin typeface="Dosis" pitchFamily="2" charset="77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EA6810E-9BBD-812B-2D3A-5466F3DA95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737" y="1936180"/>
            <a:ext cx="424070" cy="524508"/>
          </a:xfrm>
          <a:prstGeom prst="rect">
            <a:avLst/>
          </a:prstGeom>
          <a:effectLst>
            <a:softEdge rad="25400"/>
          </a:effectLst>
        </p:spPr>
      </p:pic>
    </p:spTree>
    <p:extLst>
      <p:ext uri="{BB962C8B-B14F-4D97-AF65-F5344CB8AC3E}">
        <p14:creationId xmlns:p14="http://schemas.microsoft.com/office/powerpoint/2010/main" val="16492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F7AD6-90D7-3E10-56F7-877906E9E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17" y="134291"/>
            <a:ext cx="10515600" cy="1325563"/>
          </a:xfrm>
        </p:spPr>
        <p:txBody>
          <a:bodyPr>
            <a:normAutofit/>
          </a:bodyPr>
          <a:lstStyle/>
          <a:p>
            <a:r>
              <a:rPr lang="de-DE" sz="3200" dirty="0">
                <a:latin typeface="Dosis" pitchFamily="2" charset="77"/>
              </a:rPr>
              <a:t>Befragung: Hinweisgeberschut</a:t>
            </a:r>
            <a:r>
              <a:rPr lang="de-DE" sz="3200" dirty="0"/>
              <a:t>z in der Polizei</a:t>
            </a:r>
            <a:endParaRPr lang="de-DE" sz="3200" dirty="0">
              <a:latin typeface="Dosis" pitchFamily="2" charset="77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2FE831-2985-3D93-6243-7A1F4BFA2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www.freiheitsrechte.org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234069-FBB8-6153-7CCC-EB0D5D8D6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5</a:t>
            </a:fld>
            <a:endParaRPr lang="de-DE"/>
          </a:p>
        </p:txBody>
      </p:sp>
      <p:pic>
        <p:nvPicPr>
          <p:cNvPr id="7" name="Grafik 6" descr="Ein Bild, das Schrift, Text, Electric Blue (Farbe), Logo enthält.&#10;&#10;Automatisch generierte Beschreibung">
            <a:extLst>
              <a:ext uri="{FF2B5EF4-FFF2-40B4-BE49-F238E27FC236}">
                <a16:creationId xmlns:a16="http://schemas.microsoft.com/office/drawing/2014/main" id="{B5931FAD-69EE-2D1C-6074-A03D4D5EE7B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5788" y="75211"/>
            <a:ext cx="4430381" cy="1211652"/>
          </a:xfrm>
          <a:prstGeom prst="rect">
            <a:avLst/>
          </a:prstGeom>
          <a:effectLst>
            <a:softEdge rad="187211"/>
          </a:effec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41493D-C67C-48AC-2DD0-2C2F2817A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3" y="1825625"/>
            <a:ext cx="11251094" cy="4351338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latin typeface="Dosis" pitchFamily="2" charset="77"/>
              </a:rPr>
              <a:t>       </a:t>
            </a:r>
            <a:r>
              <a:rPr lang="de-DE" sz="2400" b="1" dirty="0"/>
              <a:t>Die Erkenntnisse im Einzelnen</a:t>
            </a:r>
            <a:endParaRPr lang="de-DE" sz="2400" b="1" dirty="0">
              <a:latin typeface="Dosis" pitchFamily="2" charset="77"/>
            </a:endParaRP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400" dirty="0"/>
              <a:t> 20 % der Befragten haben im Dienst bereits Fehlverhalten wie Straftaten oder verfassungsfeindliche Äußerungen mitbekommen, weiteren 13 % wurde solches Verhalten von anderen zugetragen. </a:t>
            </a: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400" dirty="0"/>
              <a:t>50 % der Befragten haben bereits mitbekommen, dass Kolleg*innen Fehlverhalten im Dienst gemeldet haben. </a:t>
            </a: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400" dirty="0"/>
              <a:t>23 % der Befragten geben an, selbst schon Fehlverhalten z.B. an Vorgesetzte oder Polizeibeauftragte gemeldet zu haben. </a:t>
            </a:r>
            <a:endParaRPr lang="de-DE" dirty="0"/>
          </a:p>
          <a:p>
            <a:pPr marL="0" indent="0">
              <a:buNone/>
            </a:pPr>
            <a:endParaRPr lang="de-DE" dirty="0">
              <a:latin typeface="Dosis" pitchFamily="2" charset="77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EA6810E-9BBD-812B-2D3A-5466F3DA95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737" y="1936180"/>
            <a:ext cx="424070" cy="524508"/>
          </a:xfrm>
          <a:prstGeom prst="rect">
            <a:avLst/>
          </a:prstGeom>
          <a:effectLst>
            <a:softEdge rad="25400"/>
          </a:effectLst>
        </p:spPr>
      </p:pic>
    </p:spTree>
    <p:extLst>
      <p:ext uri="{BB962C8B-B14F-4D97-AF65-F5344CB8AC3E}">
        <p14:creationId xmlns:p14="http://schemas.microsoft.com/office/powerpoint/2010/main" val="345329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F7AD6-90D7-3E10-56F7-877906E9E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17" y="134291"/>
            <a:ext cx="10515600" cy="1325563"/>
          </a:xfrm>
        </p:spPr>
        <p:txBody>
          <a:bodyPr>
            <a:normAutofit/>
          </a:bodyPr>
          <a:lstStyle/>
          <a:p>
            <a:r>
              <a:rPr lang="de-DE" sz="3200" dirty="0">
                <a:latin typeface="Dosis" pitchFamily="2" charset="77"/>
              </a:rPr>
              <a:t>Befragung: Hinweisgeberschut</a:t>
            </a:r>
            <a:r>
              <a:rPr lang="de-DE" sz="3200" dirty="0"/>
              <a:t>z in der Polizei</a:t>
            </a:r>
            <a:endParaRPr lang="de-DE" sz="3200" dirty="0">
              <a:latin typeface="Dosis" pitchFamily="2" charset="77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2FE831-2985-3D93-6243-7A1F4BFA2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www.freiheitsrechte.org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234069-FBB8-6153-7CCC-EB0D5D8D6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6</a:t>
            </a:fld>
            <a:endParaRPr lang="de-DE"/>
          </a:p>
        </p:txBody>
      </p:sp>
      <p:pic>
        <p:nvPicPr>
          <p:cNvPr id="7" name="Grafik 6" descr="Ein Bild, das Schrift, Text, Electric Blue (Farbe), Logo enthält.&#10;&#10;Automatisch generierte Beschreibung">
            <a:extLst>
              <a:ext uri="{FF2B5EF4-FFF2-40B4-BE49-F238E27FC236}">
                <a16:creationId xmlns:a16="http://schemas.microsoft.com/office/drawing/2014/main" id="{B5931FAD-69EE-2D1C-6074-A03D4D5EE7B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5788" y="75211"/>
            <a:ext cx="4430381" cy="1211652"/>
          </a:xfrm>
          <a:prstGeom prst="rect">
            <a:avLst/>
          </a:prstGeom>
          <a:effectLst>
            <a:softEdge rad="187211"/>
          </a:effec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41493D-C67C-48AC-2DD0-2C2F2817A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3" y="1825625"/>
            <a:ext cx="11251094" cy="4351338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latin typeface="Dosis" pitchFamily="2" charset="77"/>
              </a:rPr>
              <a:t>       </a:t>
            </a:r>
            <a:r>
              <a:rPr lang="de-DE" sz="2400" b="1" dirty="0"/>
              <a:t>Die Erkenntnisse im Einzelnen</a:t>
            </a:r>
            <a:endParaRPr lang="de-DE" sz="2400" b="1" dirty="0">
              <a:latin typeface="Dosis" pitchFamily="2" charset="77"/>
            </a:endParaRP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400" dirty="0"/>
              <a:t> 17 Prozent der Befragten gaben an, ein Fehlverhalten im Dienst bemerkt, aber </a:t>
            </a:r>
            <a:r>
              <a:rPr lang="de-DE" sz="2400" b="1" dirty="0"/>
              <a:t>nicht </a:t>
            </a:r>
            <a:r>
              <a:rPr lang="de-DE" sz="2400" dirty="0"/>
              <a:t>gemeldet zu haben. </a:t>
            </a:r>
            <a:endParaRPr lang="de-DE" sz="2000" dirty="0"/>
          </a:p>
          <a:p>
            <a:pPr marL="0" indent="0">
              <a:buNone/>
            </a:pPr>
            <a:endParaRPr lang="de-DE" dirty="0">
              <a:latin typeface="Dosis" pitchFamily="2" charset="77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EA6810E-9BBD-812B-2D3A-5466F3DA95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737" y="1936180"/>
            <a:ext cx="424070" cy="524508"/>
          </a:xfrm>
          <a:prstGeom prst="rect">
            <a:avLst/>
          </a:prstGeom>
          <a:effectLst>
            <a:softEdge rad="25400"/>
          </a:effectLst>
        </p:spPr>
      </p:pic>
    </p:spTree>
    <p:extLst>
      <p:ext uri="{BB962C8B-B14F-4D97-AF65-F5344CB8AC3E}">
        <p14:creationId xmlns:p14="http://schemas.microsoft.com/office/powerpoint/2010/main" val="322729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F7AD6-90D7-3E10-56F7-877906E9E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17" y="134291"/>
            <a:ext cx="10515600" cy="1325563"/>
          </a:xfrm>
        </p:spPr>
        <p:txBody>
          <a:bodyPr>
            <a:normAutofit/>
          </a:bodyPr>
          <a:lstStyle/>
          <a:p>
            <a:r>
              <a:rPr lang="de-DE" sz="3200" dirty="0">
                <a:latin typeface="Dosis" pitchFamily="2" charset="77"/>
              </a:rPr>
              <a:t>Befragung: Hinweisgeberschut</a:t>
            </a:r>
            <a:r>
              <a:rPr lang="de-DE" sz="3200" dirty="0"/>
              <a:t>z in der Polizei</a:t>
            </a:r>
            <a:endParaRPr lang="de-DE" sz="3200" dirty="0">
              <a:latin typeface="Dosis" pitchFamily="2" charset="77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2FE831-2985-3D93-6243-7A1F4BFA2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www.freiheitsrechte.org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234069-FBB8-6153-7CCC-EB0D5D8D6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7</a:t>
            </a:fld>
            <a:endParaRPr lang="de-DE"/>
          </a:p>
        </p:txBody>
      </p:sp>
      <p:pic>
        <p:nvPicPr>
          <p:cNvPr id="7" name="Grafik 6" descr="Ein Bild, das Schrift, Text, Electric Blue (Farbe), Logo enthält.&#10;&#10;Automatisch generierte Beschreibung">
            <a:extLst>
              <a:ext uri="{FF2B5EF4-FFF2-40B4-BE49-F238E27FC236}">
                <a16:creationId xmlns:a16="http://schemas.microsoft.com/office/drawing/2014/main" id="{B5931FAD-69EE-2D1C-6074-A03D4D5EE7B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2037" y="119301"/>
            <a:ext cx="4430381" cy="1211652"/>
          </a:xfrm>
          <a:prstGeom prst="rect">
            <a:avLst/>
          </a:prstGeom>
          <a:effectLst>
            <a:softEdge rad="187211"/>
          </a:effec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41493D-C67C-48AC-2DD0-2C2F2817A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3" y="1825625"/>
            <a:ext cx="11251094" cy="4351338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>
                <a:latin typeface="Dosis" pitchFamily="2" charset="77"/>
              </a:rPr>
              <a:t>       </a:t>
            </a:r>
            <a:r>
              <a:rPr lang="de-DE" sz="2400" b="1" dirty="0"/>
              <a:t>Die Erkenntnisse im Einzelnen</a:t>
            </a:r>
            <a:endParaRPr lang="de-DE" sz="2400" b="1" dirty="0">
              <a:latin typeface="Dosis" pitchFamily="2" charset="77"/>
            </a:endParaRP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400" dirty="0"/>
              <a:t>Mit folgenden Ursachen für die Unterlassung einer Meldung stimmten die Befragten wie folgt überein: </a:t>
            </a:r>
          </a:p>
          <a:p>
            <a:pPr lvl="1"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000" b="1" dirty="0"/>
              <a:t>55% </a:t>
            </a:r>
            <a:r>
              <a:rPr lang="de-DE" sz="2000" dirty="0"/>
              <a:t>der Befragten / </a:t>
            </a:r>
            <a:r>
              <a:rPr lang="de-DE" sz="2000" b="1" dirty="0"/>
              <a:t>63% </a:t>
            </a:r>
            <a:r>
              <a:rPr lang="de-DE" sz="2000" dirty="0"/>
              <a:t>der befragten Frauen zu </a:t>
            </a:r>
            <a:r>
              <a:rPr lang="de-DE" sz="2000" b="1" dirty="0"/>
              <a:t>51% </a:t>
            </a:r>
            <a:r>
              <a:rPr lang="de-DE" sz="2000" dirty="0"/>
              <a:t>der befragten Männer: Angst vor negativen Reaktionen der Kolleg*innen</a:t>
            </a:r>
          </a:p>
          <a:p>
            <a:pPr lvl="1"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000" b="1" dirty="0"/>
              <a:t>48% </a:t>
            </a:r>
            <a:r>
              <a:rPr lang="de-DE" sz="2000" dirty="0"/>
              <a:t>der Befragten: Konfrontation mit den sich falsch verhaltenden Kolleg*innen</a:t>
            </a:r>
          </a:p>
          <a:p>
            <a:pPr lvl="1"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000" b="1" dirty="0"/>
              <a:t>47% </a:t>
            </a:r>
            <a:r>
              <a:rPr lang="de-DE" sz="2000" dirty="0"/>
              <a:t>der Befragten: Loyalität gegenüber Kolleg*innen/Polizei</a:t>
            </a:r>
          </a:p>
          <a:p>
            <a:pPr lvl="1"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000" b="1" dirty="0"/>
              <a:t>42 % </a:t>
            </a:r>
            <a:r>
              <a:rPr lang="de-DE" sz="2000" dirty="0"/>
              <a:t>aller Befragten/ </a:t>
            </a:r>
            <a:r>
              <a:rPr lang="de-DE" sz="2000" b="1" dirty="0"/>
              <a:t>52% </a:t>
            </a:r>
            <a:r>
              <a:rPr lang="de-DE" sz="2000" dirty="0"/>
              <a:t>der befragten Frauen zu </a:t>
            </a:r>
            <a:r>
              <a:rPr lang="de-DE" sz="2000" b="1" dirty="0"/>
              <a:t>37% </a:t>
            </a:r>
            <a:r>
              <a:rPr lang="de-DE" sz="2000" dirty="0"/>
              <a:t>der befragten Männer: Angst vor negativen Folgen für weitere Laufbahn</a:t>
            </a:r>
          </a:p>
          <a:p>
            <a:pPr lvl="1"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000" b="1" dirty="0"/>
              <a:t>30% </a:t>
            </a:r>
            <a:r>
              <a:rPr lang="de-DE" sz="2000" dirty="0"/>
              <a:t>der Befragten: Unzureichendes Verständnis von Vorgesetzten </a:t>
            </a:r>
          </a:p>
          <a:p>
            <a:pPr lvl="1"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000" b="1" dirty="0"/>
              <a:t>25% </a:t>
            </a:r>
            <a:r>
              <a:rPr lang="de-DE" sz="2000" dirty="0"/>
              <a:t>der Befragten: Keine konsequente Verfolgung der Meldungen</a:t>
            </a:r>
          </a:p>
          <a:p>
            <a:pPr lvl="1"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000" b="1" dirty="0"/>
              <a:t>23% </a:t>
            </a:r>
            <a:r>
              <a:rPr lang="de-DE" sz="2000" dirty="0"/>
              <a:t>der Befragten: Fehlende/schwere Möglichkeit, sich dienstlich zu verändern</a:t>
            </a:r>
          </a:p>
          <a:p>
            <a:pPr lvl="1">
              <a:buClr>
                <a:srgbClr val="5597D3"/>
              </a:buClr>
              <a:buFont typeface="Wingdings" pitchFamily="2" charset="2"/>
              <a:buChar char="Ø"/>
            </a:pPr>
            <a:endParaRPr lang="de-DE" sz="2000" dirty="0"/>
          </a:p>
          <a:p>
            <a:pPr lvl="1">
              <a:buClr>
                <a:srgbClr val="5597D3"/>
              </a:buClr>
              <a:buFont typeface="Wingdings" pitchFamily="2" charset="2"/>
              <a:buChar char="Ø"/>
            </a:pPr>
            <a:endParaRPr lang="de-DE" sz="2000" dirty="0"/>
          </a:p>
          <a:p>
            <a:pPr marL="0" indent="0">
              <a:buNone/>
            </a:pPr>
            <a:endParaRPr lang="de-DE" dirty="0">
              <a:latin typeface="Dosis" pitchFamily="2" charset="77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EA6810E-9BBD-812B-2D3A-5466F3DA95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737" y="1936180"/>
            <a:ext cx="424070" cy="524508"/>
          </a:xfrm>
          <a:prstGeom prst="rect">
            <a:avLst/>
          </a:prstGeom>
          <a:effectLst>
            <a:softEdge rad="25400"/>
          </a:effectLst>
        </p:spPr>
      </p:pic>
    </p:spTree>
    <p:extLst>
      <p:ext uri="{BB962C8B-B14F-4D97-AF65-F5344CB8AC3E}">
        <p14:creationId xmlns:p14="http://schemas.microsoft.com/office/powerpoint/2010/main" val="162473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F7AD6-90D7-3E10-56F7-877906E9E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17" y="134291"/>
            <a:ext cx="10515600" cy="1325563"/>
          </a:xfrm>
        </p:spPr>
        <p:txBody>
          <a:bodyPr>
            <a:normAutofit/>
          </a:bodyPr>
          <a:lstStyle/>
          <a:p>
            <a:r>
              <a:rPr lang="de-DE" sz="3200" dirty="0">
                <a:latin typeface="Dosis" pitchFamily="2" charset="77"/>
              </a:rPr>
              <a:t>Befragung: Hinweisgeberschut</a:t>
            </a:r>
            <a:r>
              <a:rPr lang="de-DE" sz="3200" dirty="0"/>
              <a:t>z in der Polizei</a:t>
            </a:r>
            <a:endParaRPr lang="de-DE" sz="3200" dirty="0">
              <a:latin typeface="Dosis" pitchFamily="2" charset="77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2FE831-2985-3D93-6243-7A1F4BFA2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www.freiheitsrechte.org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234069-FBB8-6153-7CCC-EB0D5D8D6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8</a:t>
            </a:fld>
            <a:endParaRPr lang="de-DE"/>
          </a:p>
        </p:txBody>
      </p:sp>
      <p:pic>
        <p:nvPicPr>
          <p:cNvPr id="7" name="Grafik 6" descr="Ein Bild, das Schrift, Text, Electric Blue (Farbe), Logo enthält.&#10;&#10;Automatisch generierte Beschreibung">
            <a:extLst>
              <a:ext uri="{FF2B5EF4-FFF2-40B4-BE49-F238E27FC236}">
                <a16:creationId xmlns:a16="http://schemas.microsoft.com/office/drawing/2014/main" id="{B5931FAD-69EE-2D1C-6074-A03D4D5EE7B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5163" y="134291"/>
            <a:ext cx="4430381" cy="1211652"/>
          </a:xfrm>
          <a:prstGeom prst="rect">
            <a:avLst/>
          </a:prstGeom>
          <a:effectLst>
            <a:softEdge rad="187211"/>
          </a:effec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41493D-C67C-48AC-2DD0-2C2F2817A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3" y="1825625"/>
            <a:ext cx="11251094" cy="4351338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latin typeface="Dosis" pitchFamily="2" charset="77"/>
              </a:rPr>
              <a:t>       </a:t>
            </a:r>
            <a:r>
              <a:rPr lang="de-DE" sz="2400" b="1" dirty="0"/>
              <a:t>Die Erkenntnisse im Einzelnen</a:t>
            </a:r>
            <a:endParaRPr lang="de-DE" sz="2400" b="1" dirty="0">
              <a:latin typeface="Dosis" pitchFamily="2" charset="77"/>
            </a:endParaRP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400" dirty="0"/>
              <a:t> 62 Prozent der Befragten sehen vertrauliche Meldewege und Ansprechstellen außerhalb des Dienstwegs als nötig an, um bei einer Meldung besser geschützt zu sein. 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EA6810E-9BBD-812B-2D3A-5466F3DA95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737" y="1936180"/>
            <a:ext cx="424070" cy="524508"/>
          </a:xfrm>
          <a:prstGeom prst="rect">
            <a:avLst/>
          </a:prstGeom>
          <a:effectLst>
            <a:softEdge rad="25400"/>
          </a:effectLst>
        </p:spPr>
      </p:pic>
    </p:spTree>
    <p:extLst>
      <p:ext uri="{BB962C8B-B14F-4D97-AF65-F5344CB8AC3E}">
        <p14:creationId xmlns:p14="http://schemas.microsoft.com/office/powerpoint/2010/main" val="289973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F7AD6-90D7-3E10-56F7-877906E9E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17" y="134291"/>
            <a:ext cx="10515600" cy="1325563"/>
          </a:xfrm>
        </p:spPr>
        <p:txBody>
          <a:bodyPr>
            <a:normAutofit/>
          </a:bodyPr>
          <a:lstStyle/>
          <a:p>
            <a:r>
              <a:rPr lang="de-DE" sz="3200" dirty="0">
                <a:latin typeface="Dosis" pitchFamily="2" charset="77"/>
              </a:rPr>
              <a:t>Befragung: Hinweisgeberschut</a:t>
            </a:r>
            <a:r>
              <a:rPr lang="de-DE" sz="3200" dirty="0"/>
              <a:t>z in der Polizei</a:t>
            </a:r>
            <a:endParaRPr lang="de-DE" sz="3200" dirty="0">
              <a:latin typeface="Dosis" pitchFamily="2" charset="77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2FE831-2985-3D93-6243-7A1F4BFA2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www.freiheitsrechte.org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234069-FBB8-6153-7CCC-EB0D5D8D6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5AD6-D028-6146-B877-9F0410A5685C}" type="slidenum">
              <a:rPr lang="de-DE" smtClean="0"/>
              <a:t>9</a:t>
            </a:fld>
            <a:endParaRPr lang="de-DE"/>
          </a:p>
        </p:txBody>
      </p:sp>
      <p:pic>
        <p:nvPicPr>
          <p:cNvPr id="7" name="Grafik 6" descr="Ein Bild, das Schrift, Text, Electric Blue (Farbe), Logo enthält.&#10;&#10;Automatisch generierte Beschreibung">
            <a:extLst>
              <a:ext uri="{FF2B5EF4-FFF2-40B4-BE49-F238E27FC236}">
                <a16:creationId xmlns:a16="http://schemas.microsoft.com/office/drawing/2014/main" id="{B5931FAD-69EE-2D1C-6074-A03D4D5EE7B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4537" y="134291"/>
            <a:ext cx="4430381" cy="1211652"/>
          </a:xfrm>
          <a:prstGeom prst="rect">
            <a:avLst/>
          </a:prstGeom>
          <a:effectLst>
            <a:softEdge rad="187211"/>
          </a:effec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41493D-C67C-48AC-2DD0-2C2F2817A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3" y="1825625"/>
            <a:ext cx="11251094" cy="4351338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latin typeface="Dosis" pitchFamily="2" charset="77"/>
              </a:rPr>
              <a:t>       </a:t>
            </a:r>
            <a:r>
              <a:rPr lang="de-DE" sz="2400" b="1" dirty="0"/>
              <a:t>Die Erkenntnisse im Einzelnen</a:t>
            </a:r>
            <a:endParaRPr lang="de-DE" sz="2400" b="1" dirty="0">
              <a:latin typeface="Dosis" pitchFamily="2" charset="77"/>
            </a:endParaRP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400" dirty="0"/>
              <a:t> 99 Prozent der Befragten stimmen damit (88% voll, 11% eher) überein, dass sie als Polizeibeamt*innen eine besondere Verantwortung hätten, sich im Beruf rechtmäßig und verfassungskonform zu verhalten. </a:t>
            </a:r>
          </a:p>
          <a:p>
            <a:pPr>
              <a:buClr>
                <a:srgbClr val="5597D3"/>
              </a:buClr>
              <a:buFont typeface="Wingdings" pitchFamily="2" charset="2"/>
              <a:buChar char="Ø"/>
            </a:pPr>
            <a:r>
              <a:rPr lang="de-DE" sz="2400" dirty="0"/>
              <a:t>Auch stimmen 72 % der Befragten (31% voll, 41% eher) überein, dass das Vertrauen der Bevölkerung in die Polizei damit stehe und falle, dass Polizeibeamt*innen Straftaten und sonstiges Fehlverhalten von Kolleg*innen und Vorgesetzten melden. 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EA6810E-9BBD-812B-2D3A-5466F3DA95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737" y="1936180"/>
            <a:ext cx="424070" cy="524508"/>
          </a:xfrm>
          <a:prstGeom prst="rect">
            <a:avLst/>
          </a:prstGeom>
          <a:effectLst>
            <a:softEdge rad="25400"/>
          </a:effectLst>
        </p:spPr>
      </p:pic>
    </p:spTree>
    <p:extLst>
      <p:ext uri="{BB962C8B-B14F-4D97-AF65-F5344CB8AC3E}">
        <p14:creationId xmlns:p14="http://schemas.microsoft.com/office/powerpoint/2010/main" val="322191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1172</Words>
  <Application>Microsoft Macintosh PowerPoint</Application>
  <PresentationFormat>Breitbild</PresentationFormat>
  <Paragraphs>140</Paragraphs>
  <Slides>18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Dosis</vt:lpstr>
      <vt:lpstr>Dosis SemiBold</vt:lpstr>
      <vt:lpstr>Wingdings</vt:lpstr>
      <vt:lpstr>Office</vt:lpstr>
      <vt:lpstr>A. DIE GFF – WER SIND WIR? </vt:lpstr>
      <vt:lpstr>Befragung: Hinweisgeberschutz in der Polizei</vt:lpstr>
      <vt:lpstr>Befragung: Hinweisgeberschutz in der Polizei</vt:lpstr>
      <vt:lpstr>Befragung: Hinweisgeberschutz in der Polizei</vt:lpstr>
      <vt:lpstr>Befragung: Hinweisgeberschutz in der Polizei</vt:lpstr>
      <vt:lpstr>Befragung: Hinweisgeberschutz in der Polizei</vt:lpstr>
      <vt:lpstr>Befragung: Hinweisgeberschutz in der Polizei</vt:lpstr>
      <vt:lpstr>Befragung: Hinweisgeberschutz in der Polizei</vt:lpstr>
      <vt:lpstr>Befragung: Hinweisgeberschutz in der Polizei</vt:lpstr>
      <vt:lpstr>Befragung: Hinweisgeberschutz in der Polizei</vt:lpstr>
      <vt:lpstr>PowerPoint-Präsentation</vt:lpstr>
      <vt:lpstr>Wer wir sind</vt:lpstr>
      <vt:lpstr>Ziele</vt:lpstr>
      <vt:lpstr>Das Projekt Mach Meldung!</vt:lpstr>
      <vt:lpstr>1. Lebendige Demokratie schützen</vt:lpstr>
      <vt:lpstr>Projektinhalte</vt:lpstr>
      <vt:lpstr>Weitere Informationen</vt:lpstr>
      <vt:lpstr>Das Hinweisgeberschutzgesetz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Luisa Podsadny</dc:creator>
  <cp:lastModifiedBy>Franziska Görlitz</cp:lastModifiedBy>
  <cp:revision>81</cp:revision>
  <cp:lastPrinted>2019-07-19T12:55:30Z</cp:lastPrinted>
  <dcterms:created xsi:type="dcterms:W3CDTF">2019-07-19T12:34:47Z</dcterms:created>
  <dcterms:modified xsi:type="dcterms:W3CDTF">2024-02-21T14:04:16Z</dcterms:modified>
</cp:coreProperties>
</file>